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28"/>
  </p:notesMasterIdLst>
  <p:handoutMasterIdLst>
    <p:handoutMasterId r:id="rId29"/>
  </p:handoutMasterIdLst>
  <p:sldIdLst>
    <p:sldId id="394" r:id="rId2"/>
    <p:sldId id="449" r:id="rId3"/>
    <p:sldId id="424" r:id="rId4"/>
    <p:sldId id="416" r:id="rId5"/>
    <p:sldId id="445" r:id="rId6"/>
    <p:sldId id="448" r:id="rId7"/>
    <p:sldId id="446" r:id="rId8"/>
    <p:sldId id="420" r:id="rId9"/>
    <p:sldId id="434" r:id="rId10"/>
    <p:sldId id="421" r:id="rId11"/>
    <p:sldId id="423" r:id="rId12"/>
    <p:sldId id="425" r:id="rId13"/>
    <p:sldId id="426" r:id="rId14"/>
    <p:sldId id="427" r:id="rId15"/>
    <p:sldId id="447" r:id="rId16"/>
    <p:sldId id="433" r:id="rId17"/>
    <p:sldId id="435" r:id="rId18"/>
    <p:sldId id="441" r:id="rId19"/>
    <p:sldId id="439" r:id="rId20"/>
    <p:sldId id="440" r:id="rId21"/>
    <p:sldId id="412" r:id="rId22"/>
    <p:sldId id="411" r:id="rId23"/>
    <p:sldId id="405" r:id="rId24"/>
    <p:sldId id="406" r:id="rId25"/>
    <p:sldId id="407" r:id="rId26"/>
    <p:sldId id="388" r:id="rId27"/>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4FF"/>
    <a:srgbClr val="009ED6"/>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autoAdjust="0"/>
    <p:restoredTop sz="94710" autoAdjust="0"/>
  </p:normalViewPr>
  <p:slideViewPr>
    <p:cSldViewPr>
      <p:cViewPr varScale="1">
        <p:scale>
          <a:sx n="95" d="100"/>
          <a:sy n="95" d="100"/>
        </p:scale>
        <p:origin x="1584" y="176"/>
      </p:cViewPr>
      <p:guideLst>
        <p:guide orient="horz" pos="2160"/>
        <p:guide pos="2880"/>
      </p:guideLst>
    </p:cSldViewPr>
  </p:slideViewPr>
  <p:outlineViewPr>
    <p:cViewPr>
      <p:scale>
        <a:sx n="33" d="100"/>
        <a:sy n="33" d="100"/>
      </p:scale>
      <p:origin x="0" y="48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4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52482269503499"/>
          <c:y val="4.4827586206896503E-2"/>
          <c:w val="0.80496453900709197"/>
          <c:h val="0.84137931034482805"/>
        </c:manualLayout>
      </c:layout>
      <c:lineChart>
        <c:grouping val="standard"/>
        <c:varyColors val="0"/>
        <c:ser>
          <c:idx val="2"/>
          <c:order val="0"/>
          <c:tx>
            <c:strRef>
              <c:f>Sheet1!$A$2</c:f>
              <c:strCache>
                <c:ptCount val="1"/>
                <c:pt idx="0">
                  <c:v>Res. Space Heating</c:v>
                </c:pt>
              </c:strCache>
            </c:strRef>
          </c:tx>
          <c:spPr>
            <a:ln w="3177">
              <a:solidFill>
                <a:srgbClr val="000090"/>
              </a:solidFill>
              <a:prstDash val="solid"/>
            </a:ln>
          </c:spPr>
          <c:marker>
            <c:symbol val="triangle"/>
            <c:size val="3"/>
            <c:spPr>
              <a:solidFill>
                <a:srgbClr val="FCF305"/>
              </a:solidFill>
              <a:ln>
                <a:solidFill>
                  <a:srgbClr val="006411"/>
                </a:solidFill>
                <a:prstDash val="solid"/>
              </a:ln>
            </c:spPr>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Sheet1!$B$2:$M$2</c:f>
              <c:numCache>
                <c:formatCode>0.00%</c:formatCode>
                <c:ptCount val="12"/>
                <c:pt idx="0">
                  <c:v>0.11600000000000001</c:v>
                </c:pt>
                <c:pt idx="1">
                  <c:v>9.6000000000000002E-2</c:v>
                </c:pt>
                <c:pt idx="2">
                  <c:v>7.6999999999999999E-2</c:v>
                </c:pt>
                <c:pt idx="3">
                  <c:v>7.2999999999999995E-2</c:v>
                </c:pt>
                <c:pt idx="4">
                  <c:v>4.3999999999999997E-2</c:v>
                </c:pt>
                <c:pt idx="5">
                  <c:v>8.9999999999999993E-3</c:v>
                </c:pt>
                <c:pt idx="6">
                  <c:v>3.0000000000000001E-3</c:v>
                </c:pt>
                <c:pt idx="7">
                  <c:v>6.0000000000000001E-3</c:v>
                </c:pt>
                <c:pt idx="8">
                  <c:v>2.3E-2</c:v>
                </c:pt>
                <c:pt idx="9">
                  <c:v>5.7000000000000002E-2</c:v>
                </c:pt>
                <c:pt idx="10">
                  <c:v>8.1000000000000003E-2</c:v>
                </c:pt>
                <c:pt idx="11">
                  <c:v>0.124</c:v>
                </c:pt>
              </c:numCache>
            </c:numRef>
          </c:val>
          <c:smooth val="0"/>
          <c:extLst>
            <c:ext xmlns:c16="http://schemas.microsoft.com/office/drawing/2014/chart" uri="{C3380CC4-5D6E-409C-BE32-E72D297353CC}">
              <c16:uniqueId val="{00000000-E5A7-6542-B6FB-288A3322A9F4}"/>
            </c:ext>
          </c:extLst>
        </c:ser>
        <c:ser>
          <c:idx val="4"/>
          <c:order val="1"/>
          <c:tx>
            <c:strRef>
              <c:f>Sheet1!$A$3</c:f>
              <c:strCache>
                <c:ptCount val="1"/>
                <c:pt idx="0">
                  <c:v>Res. Central AC</c:v>
                </c:pt>
              </c:strCache>
            </c:strRef>
          </c:tx>
          <c:spPr>
            <a:ln w="37332">
              <a:solidFill>
                <a:srgbClr val="F20884"/>
              </a:solidFill>
              <a:prstDash val="solid"/>
            </a:ln>
          </c:spPr>
          <c:marker>
            <c:symbol val="square"/>
            <c:size val="3"/>
            <c:spPr>
              <a:solidFill>
                <a:srgbClr val="F20884"/>
              </a:solidFill>
              <a:ln>
                <a:solidFill>
                  <a:srgbClr val="000000"/>
                </a:solidFill>
                <a:prstDash val="solid"/>
              </a:ln>
            </c:spPr>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Sheet1!$B$3:$M$3</c:f>
              <c:numCache>
                <c:formatCode>0.00%</c:formatCode>
                <c:ptCount val="12"/>
                <c:pt idx="0">
                  <c:v>0</c:v>
                </c:pt>
                <c:pt idx="1">
                  <c:v>0</c:v>
                </c:pt>
                <c:pt idx="2">
                  <c:v>0</c:v>
                </c:pt>
                <c:pt idx="3">
                  <c:v>1.0999999999999999E-2</c:v>
                </c:pt>
                <c:pt idx="4">
                  <c:v>3.5000000000000003E-2</c:v>
                </c:pt>
                <c:pt idx="5">
                  <c:v>4.5999999999999999E-2</c:v>
                </c:pt>
                <c:pt idx="6">
                  <c:v>0.32200000000000001</c:v>
                </c:pt>
                <c:pt idx="7">
                  <c:v>0.30599999999999999</c:v>
                </c:pt>
                <c:pt idx="8">
                  <c:v>0.13100000000000001</c:v>
                </c:pt>
                <c:pt idx="9">
                  <c:v>1.9E-2</c:v>
                </c:pt>
                <c:pt idx="10">
                  <c:v>0</c:v>
                </c:pt>
                <c:pt idx="11">
                  <c:v>0</c:v>
                </c:pt>
              </c:numCache>
            </c:numRef>
          </c:val>
          <c:smooth val="0"/>
          <c:extLst>
            <c:ext xmlns:c16="http://schemas.microsoft.com/office/drawing/2014/chart" uri="{C3380CC4-5D6E-409C-BE32-E72D297353CC}">
              <c16:uniqueId val="{00000001-E5A7-6542-B6FB-288A3322A9F4}"/>
            </c:ext>
          </c:extLst>
        </c:ser>
        <c:ser>
          <c:idx val="6"/>
          <c:order val="2"/>
          <c:tx>
            <c:strRef>
              <c:f>Sheet1!$A$4</c:f>
              <c:strCache>
                <c:ptCount val="1"/>
                <c:pt idx="0">
                  <c:v>Irrg. Agriculture</c:v>
                </c:pt>
              </c:strCache>
            </c:strRef>
          </c:tx>
          <c:spPr>
            <a:ln w="3177">
              <a:solidFill>
                <a:srgbClr val="006411"/>
              </a:solidFill>
              <a:prstDash val="solid"/>
            </a:ln>
          </c:spPr>
          <c:marker>
            <c:symbol val="diamond"/>
            <c:size val="3"/>
            <c:spPr>
              <a:solidFill>
                <a:srgbClr val="FCF305"/>
              </a:solidFill>
              <a:ln>
                <a:solidFill>
                  <a:srgbClr val="900000"/>
                </a:solidFill>
                <a:prstDash val="solid"/>
              </a:ln>
            </c:spPr>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Sheet1!$B$4:$M$4</c:f>
              <c:numCache>
                <c:formatCode>0.00%</c:formatCode>
                <c:ptCount val="12"/>
                <c:pt idx="0">
                  <c:v>0</c:v>
                </c:pt>
                <c:pt idx="1">
                  <c:v>0</c:v>
                </c:pt>
                <c:pt idx="2">
                  <c:v>0.01</c:v>
                </c:pt>
                <c:pt idx="3">
                  <c:v>2.7E-2</c:v>
                </c:pt>
                <c:pt idx="4">
                  <c:v>0.109</c:v>
                </c:pt>
                <c:pt idx="5">
                  <c:v>0.14299999999999999</c:v>
                </c:pt>
                <c:pt idx="6">
                  <c:v>0.14399999999999999</c:v>
                </c:pt>
                <c:pt idx="7">
                  <c:v>0.14000000000000001</c:v>
                </c:pt>
                <c:pt idx="8">
                  <c:v>6.9000000000000006E-2</c:v>
                </c:pt>
                <c:pt idx="9">
                  <c:v>3.6999999999999998E-2</c:v>
                </c:pt>
                <c:pt idx="10">
                  <c:v>1.0999999999999999E-2</c:v>
                </c:pt>
                <c:pt idx="11">
                  <c:v>0</c:v>
                </c:pt>
              </c:numCache>
            </c:numRef>
          </c:val>
          <c:smooth val="0"/>
          <c:extLst>
            <c:ext xmlns:c16="http://schemas.microsoft.com/office/drawing/2014/chart" uri="{C3380CC4-5D6E-409C-BE32-E72D297353CC}">
              <c16:uniqueId val="{00000002-E5A7-6542-B6FB-288A3322A9F4}"/>
            </c:ext>
          </c:extLst>
        </c:ser>
        <c:ser>
          <c:idx val="10"/>
          <c:order val="3"/>
          <c:tx>
            <c:strRef>
              <c:f>Sheet1!$A$5</c:f>
              <c:strCache>
                <c:ptCount val="1"/>
                <c:pt idx="0">
                  <c:v>Commerical HVAC</c:v>
                </c:pt>
              </c:strCache>
            </c:strRef>
          </c:tx>
          <c:spPr>
            <a:ln w="37332">
              <a:solidFill>
                <a:srgbClr val="00ABEA"/>
              </a:solidFill>
              <a:prstDash val="solid"/>
            </a:ln>
          </c:spPr>
          <c:marker>
            <c:symbol val="circle"/>
            <c:size val="3"/>
            <c:spPr>
              <a:solidFill>
                <a:srgbClr val="FFFF99"/>
              </a:solidFill>
              <a:ln>
                <a:solidFill>
                  <a:srgbClr val="008080"/>
                </a:solidFill>
                <a:prstDash val="solid"/>
              </a:ln>
            </c:spPr>
          </c:marker>
          <c:cat>
            <c:strRef>
              <c:f>Sheet1!$B$1:$M$1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Sheet1!$B$5:$M$5</c:f>
              <c:numCache>
                <c:formatCode>0.00%</c:formatCode>
                <c:ptCount val="12"/>
                <c:pt idx="0">
                  <c:v>7.6999999999999999E-2</c:v>
                </c:pt>
                <c:pt idx="1">
                  <c:v>7.0999999999999994E-2</c:v>
                </c:pt>
                <c:pt idx="2">
                  <c:v>7.4999999999999997E-2</c:v>
                </c:pt>
                <c:pt idx="3">
                  <c:v>7.0000000000000007E-2</c:v>
                </c:pt>
                <c:pt idx="4">
                  <c:v>6.2E-2</c:v>
                </c:pt>
                <c:pt idx="5">
                  <c:v>5.5E-2</c:v>
                </c:pt>
                <c:pt idx="6">
                  <c:v>5.8000000000000003E-2</c:v>
                </c:pt>
                <c:pt idx="7">
                  <c:v>0.06</c:v>
                </c:pt>
                <c:pt idx="8">
                  <c:v>5.6000000000000001E-2</c:v>
                </c:pt>
                <c:pt idx="9">
                  <c:v>7.0000000000000007E-2</c:v>
                </c:pt>
                <c:pt idx="10">
                  <c:v>6.9000000000000006E-2</c:v>
                </c:pt>
                <c:pt idx="11">
                  <c:v>7.5999999999999998E-2</c:v>
                </c:pt>
              </c:numCache>
            </c:numRef>
          </c:val>
          <c:smooth val="0"/>
          <c:extLst>
            <c:ext xmlns:c16="http://schemas.microsoft.com/office/drawing/2014/chart" uri="{C3380CC4-5D6E-409C-BE32-E72D297353CC}">
              <c16:uniqueId val="{00000003-E5A7-6542-B6FB-288A3322A9F4}"/>
            </c:ext>
          </c:extLst>
        </c:ser>
        <c:dLbls>
          <c:showLegendKey val="0"/>
          <c:showVal val="0"/>
          <c:showCatName val="0"/>
          <c:showSerName val="0"/>
          <c:showPercent val="0"/>
          <c:showBubbleSize val="0"/>
        </c:dLbls>
        <c:marker val="1"/>
        <c:smooth val="0"/>
        <c:axId val="-2138723832"/>
        <c:axId val="-2138718712"/>
      </c:lineChart>
      <c:catAx>
        <c:axId val="-2138723832"/>
        <c:scaling>
          <c:orientation val="minMax"/>
        </c:scaling>
        <c:delete val="0"/>
        <c:axPos val="b"/>
        <c:numFmt formatCode="General" sourceLinked="1"/>
        <c:majorTickMark val="out"/>
        <c:minorTickMark val="none"/>
        <c:tickLblPos val="nextTo"/>
        <c:spPr>
          <a:ln w="3112">
            <a:solidFill>
              <a:srgbClr val="000000"/>
            </a:solidFill>
            <a:prstDash val="solid"/>
          </a:ln>
        </c:spPr>
        <c:txPr>
          <a:bodyPr rot="0" vert="horz"/>
          <a:lstStyle/>
          <a:p>
            <a:pPr>
              <a:defRPr sz="1346" b="0" i="0" u="none" strike="noStrike" baseline="0">
                <a:solidFill>
                  <a:srgbClr val="000000"/>
                </a:solidFill>
                <a:latin typeface="Verdana"/>
                <a:ea typeface="Verdana"/>
                <a:cs typeface="Verdana"/>
              </a:defRPr>
            </a:pPr>
            <a:endParaRPr lang="en-US"/>
          </a:p>
        </c:txPr>
        <c:crossAx val="-2138718712"/>
        <c:crosses val="autoZero"/>
        <c:auto val="1"/>
        <c:lblAlgn val="ctr"/>
        <c:lblOffset val="100"/>
        <c:tickLblSkip val="1"/>
        <c:tickMarkSkip val="1"/>
        <c:noMultiLvlLbl val="0"/>
      </c:catAx>
      <c:valAx>
        <c:axId val="-2138718712"/>
        <c:scaling>
          <c:orientation val="minMax"/>
        </c:scaling>
        <c:delete val="0"/>
        <c:axPos val="l"/>
        <c:majorGridlines>
          <c:spPr>
            <a:ln w="3112">
              <a:solidFill>
                <a:srgbClr val="000000"/>
              </a:solidFill>
              <a:prstDash val="solid"/>
            </a:ln>
          </c:spPr>
        </c:majorGridlines>
        <c:title>
          <c:tx>
            <c:rich>
              <a:bodyPr/>
              <a:lstStyle/>
              <a:p>
                <a:pPr>
                  <a:defRPr sz="1336" b="0" i="0" u="none" strike="noStrike" baseline="0">
                    <a:solidFill>
                      <a:srgbClr val="000000"/>
                    </a:solidFill>
                    <a:latin typeface="Verdana"/>
                    <a:ea typeface="Verdana"/>
                    <a:cs typeface="Verdana"/>
                  </a:defRPr>
                </a:pPr>
                <a:r>
                  <a:rPr lang="en-US"/>
                  <a:t>Percent of Annual Use</a:t>
                </a:r>
              </a:p>
            </c:rich>
          </c:tx>
          <c:layout>
            <c:manualLayout>
              <c:xMode val="edge"/>
              <c:yMode val="edge"/>
              <c:x val="1.0638391316623299E-2"/>
              <c:y val="0.189655147273257"/>
            </c:manualLayout>
          </c:layout>
          <c:overlay val="0"/>
          <c:spPr>
            <a:noFill/>
            <a:ln w="24890">
              <a:noFill/>
            </a:ln>
          </c:spPr>
        </c:title>
        <c:numFmt formatCode="0%" sourceLinked="0"/>
        <c:majorTickMark val="out"/>
        <c:minorTickMark val="none"/>
        <c:tickLblPos val="nextTo"/>
        <c:spPr>
          <a:ln w="3112">
            <a:solidFill>
              <a:srgbClr val="000000"/>
            </a:solidFill>
            <a:prstDash val="solid"/>
          </a:ln>
        </c:spPr>
        <c:txPr>
          <a:bodyPr rot="0" vert="horz"/>
          <a:lstStyle/>
          <a:p>
            <a:pPr>
              <a:defRPr sz="1346" b="0" i="0" u="none" strike="noStrike" baseline="0">
                <a:solidFill>
                  <a:srgbClr val="000000"/>
                </a:solidFill>
                <a:latin typeface="Verdana"/>
                <a:ea typeface="Verdana"/>
                <a:cs typeface="Verdana"/>
              </a:defRPr>
            </a:pPr>
            <a:endParaRPr lang="en-US"/>
          </a:p>
        </c:txPr>
        <c:crossAx val="-2138723832"/>
        <c:crosses val="autoZero"/>
        <c:crossBetween val="midCat"/>
      </c:valAx>
      <c:spPr>
        <a:noFill/>
        <a:ln w="12445">
          <a:solidFill>
            <a:srgbClr val="000000"/>
          </a:solidFill>
          <a:prstDash val="solid"/>
        </a:ln>
      </c:spPr>
    </c:plotArea>
    <c:legend>
      <c:legendPos val="r"/>
      <c:layout>
        <c:manualLayout>
          <c:xMode val="edge"/>
          <c:yMode val="edge"/>
          <c:x val="9.8615616275057202E-2"/>
          <c:y val="3.6151757072032699E-2"/>
          <c:w val="0.43794324016270902"/>
          <c:h val="0.35862095363079599"/>
        </c:manualLayout>
      </c:layout>
      <c:overlay val="0"/>
      <c:spPr>
        <a:noFill/>
        <a:ln w="12445">
          <a:solidFill>
            <a:srgbClr val="000000"/>
          </a:solidFill>
          <a:prstDash val="solid"/>
        </a:ln>
      </c:spPr>
      <c:txPr>
        <a:bodyPr/>
        <a:lstStyle/>
        <a:p>
          <a:pPr>
            <a:defRPr sz="1622" b="0" i="0" u="none" strike="noStrike" baseline="0">
              <a:solidFill>
                <a:srgbClr val="000000"/>
              </a:solidFill>
              <a:latin typeface="Verdana"/>
              <a:ea typeface="Verdana"/>
              <a:cs typeface="Verdana"/>
            </a:defRPr>
          </a:pPr>
          <a:endParaRPr lang="en-US"/>
        </a:p>
      </c:txPr>
    </c:legend>
    <c:plotVisOnly val="1"/>
    <c:dispBlanksAs val="gap"/>
    <c:showDLblsOverMax val="0"/>
  </c:chart>
  <c:spPr>
    <a:noFill/>
    <a:ln>
      <a:noFill/>
    </a:ln>
  </c:spPr>
  <c:txPr>
    <a:bodyPr/>
    <a:lstStyle/>
    <a:p>
      <a:pPr>
        <a:defRPr sz="1346" b="0" i="0" u="none" strike="noStrike" baseline="0">
          <a:solidFill>
            <a:srgbClr val="000000"/>
          </a:solidFill>
          <a:latin typeface="Verdana"/>
          <a:ea typeface="Verdana"/>
          <a:cs typeface="Verdana"/>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8DE24E-D979-A849-BECE-53EDFE2B96A6}" type="doc">
      <dgm:prSet loTypeId="urn:microsoft.com/office/officeart/2005/8/layout/process1" loCatId="" qsTypeId="urn:microsoft.com/office/officeart/2005/8/quickstyle/3D4" qsCatId="3D" csTypeId="urn:microsoft.com/office/officeart/2005/8/colors/accent2_2" csCatId="accent2" phldr="1"/>
      <dgm:spPr/>
      <dgm:t>
        <a:bodyPr/>
        <a:lstStyle/>
        <a:p>
          <a:endParaRPr lang="en-US"/>
        </a:p>
      </dgm:t>
    </dgm:pt>
    <dgm:pt modelId="{18B91947-0514-2F46-90C7-539A5A053D04}">
      <dgm:prSet phldrT="[Text]" custT="1">
        <dgm:style>
          <a:lnRef idx="2">
            <a:schemeClr val="accent2"/>
          </a:lnRef>
          <a:fillRef idx="1">
            <a:schemeClr val="lt1"/>
          </a:fillRef>
          <a:effectRef idx="0">
            <a:schemeClr val="accent2"/>
          </a:effectRef>
          <a:fontRef idx="minor">
            <a:schemeClr val="dk1"/>
          </a:fontRef>
        </dgm:style>
      </dgm:prSet>
      <dgm:spPr>
        <a:solidFill>
          <a:srgbClr val="009ED6"/>
        </a:solidFill>
      </dgm:spPr>
      <dgm:t>
        <a:bodyPr anchor="t"/>
        <a:lstStyle/>
        <a:p>
          <a:pPr algn="l">
            <a:spcAft>
              <a:spcPts val="0"/>
            </a:spcAft>
          </a:pPr>
          <a:r>
            <a:rPr lang="en-US" sz="1400" dirty="0"/>
            <a:t>WHO: Sales Representatives </a:t>
          </a:r>
        </a:p>
        <a:p>
          <a:pPr algn="l">
            <a:spcAft>
              <a:spcPts val="0"/>
            </a:spcAft>
          </a:pPr>
          <a:endParaRPr lang="en-US" sz="1400" dirty="0"/>
        </a:p>
        <a:p>
          <a:pPr algn="l">
            <a:spcAft>
              <a:spcPts val="0"/>
            </a:spcAft>
          </a:pPr>
          <a:r>
            <a:rPr lang="en-US" sz="1400" dirty="0"/>
            <a:t>WHAT: find Customers Interested in irrigation monitoring and/or pump control.</a:t>
          </a:r>
        </a:p>
        <a:p>
          <a:pPr algn="l">
            <a:spcAft>
              <a:spcPts val="0"/>
            </a:spcAft>
          </a:pPr>
          <a:endParaRPr lang="en-US" sz="1400" dirty="0"/>
        </a:p>
        <a:p>
          <a:pPr algn="l">
            <a:spcAft>
              <a:spcPts val="0"/>
            </a:spcAft>
          </a:pPr>
          <a:r>
            <a:rPr lang="en-US" sz="1400" dirty="0"/>
            <a:t>2. Identify sites:</a:t>
          </a:r>
        </a:p>
        <a:p>
          <a:pPr algn="l">
            <a:spcAft>
              <a:spcPts val="0"/>
            </a:spcAft>
          </a:pPr>
          <a:r>
            <a:rPr lang="en-US" sz="1400" dirty="0"/>
            <a:t>     . Pumps &gt; 50HP</a:t>
          </a:r>
        </a:p>
        <a:p>
          <a:pPr marL="290513" indent="-290513" algn="l">
            <a:spcAft>
              <a:spcPts val="0"/>
            </a:spcAft>
          </a:pPr>
          <a:r>
            <a:rPr lang="en-US" sz="1400" dirty="0"/>
            <a:t>     . Customer wants monitoring/control</a:t>
          </a:r>
        </a:p>
        <a:p>
          <a:pPr marL="290513" indent="-290513" algn="l">
            <a:spcAft>
              <a:spcPts val="0"/>
            </a:spcAft>
          </a:pPr>
          <a:r>
            <a:rPr lang="en-US" sz="1400" dirty="0"/>
            <a:t>      . Willing to shut off </a:t>
          </a:r>
          <a:r>
            <a:rPr lang="en-US" sz="1400" dirty="0" err="1"/>
            <a:t>duirng</a:t>
          </a:r>
          <a:r>
            <a:rPr lang="en-US" sz="1400" dirty="0"/>
            <a:t> summer months	</a:t>
          </a:r>
        </a:p>
      </dgm:t>
    </dgm:pt>
    <dgm:pt modelId="{BBB7C242-1535-4245-84FD-E05131066970}" type="sibTrans" cxnId="{69EA0C49-4BD7-554E-B1D4-CBBDE4BB97B6}">
      <dgm:prSet/>
      <dgm:spPr>
        <a:solidFill>
          <a:schemeClr val="tx2">
            <a:lumMod val="60000"/>
            <a:lumOff val="40000"/>
          </a:schemeClr>
        </a:solidFill>
      </dgm:spPr>
      <dgm:t>
        <a:bodyPr/>
        <a:lstStyle/>
        <a:p>
          <a:endParaRPr lang="en-US"/>
        </a:p>
      </dgm:t>
    </dgm:pt>
    <dgm:pt modelId="{A63E0E5B-0A02-994E-95BA-1E8E9B33FD61}" type="parTrans" cxnId="{69EA0C49-4BD7-554E-B1D4-CBBDE4BB97B6}">
      <dgm:prSet/>
      <dgm:spPr/>
      <dgm:t>
        <a:bodyPr/>
        <a:lstStyle/>
        <a:p>
          <a:endParaRPr lang="en-US"/>
        </a:p>
      </dgm:t>
    </dgm:pt>
    <dgm:pt modelId="{594CF602-28C1-5F40-BAC3-AAA4DF3FEE42}">
      <dgm:prSet phldrT="[Text]" custT="1">
        <dgm:style>
          <a:lnRef idx="2">
            <a:schemeClr val="accent3"/>
          </a:lnRef>
          <a:fillRef idx="1">
            <a:schemeClr val="lt1"/>
          </a:fillRef>
          <a:effectRef idx="0">
            <a:schemeClr val="accent3"/>
          </a:effectRef>
          <a:fontRef idx="minor">
            <a:schemeClr val="dk1"/>
          </a:fontRef>
        </dgm:style>
      </dgm:prSet>
      <dgm:spPr>
        <a:solidFill>
          <a:srgbClr val="FFFF00"/>
        </a:solidFill>
      </dgm:spPr>
      <dgm:t>
        <a:bodyPr anchor="t"/>
        <a:lstStyle/>
        <a:p>
          <a:pPr algn="l"/>
          <a:r>
            <a:rPr lang="en-US" sz="1400" dirty="0"/>
            <a:t>WHO: PMC team</a:t>
          </a:r>
        </a:p>
        <a:p>
          <a:pPr algn="l"/>
          <a:endParaRPr lang="en-US" sz="1400" dirty="0"/>
        </a:p>
        <a:p>
          <a:pPr algn="l"/>
          <a:r>
            <a:rPr lang="en-US" sz="1400" dirty="0"/>
            <a:t>1. Gather utility data on historical energy usage.</a:t>
          </a:r>
        </a:p>
        <a:p>
          <a:pPr algn="l"/>
          <a:r>
            <a:rPr lang="en-US" sz="1400" dirty="0"/>
            <a:t>2.Technology Incentive Application, Customer signs, send to utility.</a:t>
          </a:r>
        </a:p>
        <a:p>
          <a:pPr algn="l"/>
          <a:endParaRPr lang="en-US" sz="1400" dirty="0"/>
        </a:p>
        <a:p>
          <a:pPr algn="l"/>
          <a:r>
            <a:rPr lang="en-US" sz="1400" b="1" dirty="0"/>
            <a:t>Time: Approval 1-2 months</a:t>
          </a:r>
        </a:p>
      </dgm:t>
    </dgm:pt>
    <dgm:pt modelId="{B50E0DF0-14AE-6D49-9B32-04B5D4253929}" type="sibTrans" cxnId="{0C8FFDCB-B691-0843-B61E-8922608325FE}">
      <dgm:prSet/>
      <dgm:spPr/>
      <dgm:t>
        <a:bodyPr/>
        <a:lstStyle/>
        <a:p>
          <a:endParaRPr lang="en-US"/>
        </a:p>
      </dgm:t>
    </dgm:pt>
    <dgm:pt modelId="{52B9CC8F-BB04-A940-B2DB-FBD9FDB683D2}" type="parTrans" cxnId="{0C8FFDCB-B691-0843-B61E-8922608325FE}">
      <dgm:prSet/>
      <dgm:spPr/>
      <dgm:t>
        <a:bodyPr/>
        <a:lstStyle/>
        <a:p>
          <a:endParaRPr lang="en-US"/>
        </a:p>
      </dgm:t>
    </dgm:pt>
    <dgm:pt modelId="{9CFBFC36-4A3E-FB46-9BB9-C0C7197C99B2}">
      <dgm:prSet phldrT="[Text]" custT="1">
        <dgm:style>
          <a:lnRef idx="2">
            <a:schemeClr val="accent1"/>
          </a:lnRef>
          <a:fillRef idx="1">
            <a:schemeClr val="lt1"/>
          </a:fillRef>
          <a:effectRef idx="0">
            <a:schemeClr val="accent1"/>
          </a:effectRef>
          <a:fontRef idx="minor">
            <a:schemeClr val="dk1"/>
          </a:fontRef>
        </dgm:style>
      </dgm:prSet>
      <dgm:spPr>
        <a:solidFill>
          <a:schemeClr val="accent3"/>
        </a:solidFill>
      </dgm:spPr>
      <dgm:t>
        <a:bodyPr anchor="t"/>
        <a:lstStyle/>
        <a:p>
          <a:pPr algn="l"/>
          <a:r>
            <a:rPr lang="en-US" sz="1400" dirty="0"/>
            <a:t>WHO: Sales and PMC team </a:t>
          </a:r>
        </a:p>
        <a:p>
          <a:pPr algn="l"/>
          <a:r>
            <a:rPr lang="en-US" sz="1400" dirty="0"/>
            <a:t>WHAT: Get from Customer: </a:t>
          </a:r>
        </a:p>
        <a:p>
          <a:pPr algn="l"/>
          <a:r>
            <a:rPr lang="en-US" sz="1400" dirty="0"/>
            <a:t>1. CISR , </a:t>
          </a:r>
          <a:r>
            <a:rPr lang="en-US" sz="1400" dirty="0" err="1"/>
            <a:t>Authroization</a:t>
          </a:r>
          <a:r>
            <a:rPr lang="en-US" sz="1400" dirty="0"/>
            <a:t> to review utility bills </a:t>
          </a:r>
        </a:p>
        <a:p>
          <a:pPr algn="l"/>
          <a:r>
            <a:rPr lang="en-US" sz="1400" dirty="0"/>
            <a:t>2. All utility accounts with HP &gt; 50 HP. This might be front page of bills, or a spreadsheet with:</a:t>
          </a:r>
        </a:p>
        <a:p>
          <a:pPr algn="l"/>
          <a:r>
            <a:rPr lang="en-US" sz="1400" dirty="0"/>
            <a:t>. Service Account</a:t>
          </a:r>
        </a:p>
        <a:p>
          <a:pPr algn="l"/>
          <a:r>
            <a:rPr lang="en-US" sz="1400" dirty="0"/>
            <a:t>. Meter #</a:t>
          </a:r>
        </a:p>
        <a:p>
          <a:pPr algn="l"/>
          <a:r>
            <a:rPr lang="en-US" sz="1400" dirty="0"/>
            <a:t>. Service address</a:t>
          </a:r>
        </a:p>
        <a:p>
          <a:pPr algn="l"/>
          <a:r>
            <a:rPr lang="en-US" sz="1400" dirty="0"/>
            <a:t>. Company name </a:t>
          </a:r>
        </a:p>
      </dgm:t>
    </dgm:pt>
    <dgm:pt modelId="{CD447B8D-0244-AE4C-AA28-233AFEA06D5C}" type="sibTrans" cxnId="{73988211-9D25-5B4E-8EC0-4BA225F3C301}">
      <dgm:prSet/>
      <dgm:spPr>
        <a:solidFill>
          <a:schemeClr val="accent3"/>
        </a:solidFill>
      </dgm:spPr>
      <dgm:t>
        <a:bodyPr/>
        <a:lstStyle/>
        <a:p>
          <a:endParaRPr lang="en-US"/>
        </a:p>
      </dgm:t>
    </dgm:pt>
    <dgm:pt modelId="{7BAE510E-5660-1B40-ACF8-F18286D383F5}" type="parTrans" cxnId="{73988211-9D25-5B4E-8EC0-4BA225F3C301}">
      <dgm:prSet/>
      <dgm:spPr/>
      <dgm:t>
        <a:bodyPr/>
        <a:lstStyle/>
        <a:p>
          <a:endParaRPr lang="en-US"/>
        </a:p>
      </dgm:t>
    </dgm:pt>
    <dgm:pt modelId="{9FC366B0-FB22-AC46-8875-17A989659A45}" type="pres">
      <dgm:prSet presAssocID="{318DE24E-D979-A849-BECE-53EDFE2B96A6}" presName="Name0" presStyleCnt="0">
        <dgm:presLayoutVars>
          <dgm:dir/>
          <dgm:resizeHandles val="exact"/>
        </dgm:presLayoutVars>
      </dgm:prSet>
      <dgm:spPr/>
    </dgm:pt>
    <dgm:pt modelId="{9288131B-FD33-F64A-8DFE-FB2167A1A577}" type="pres">
      <dgm:prSet presAssocID="{18B91947-0514-2F46-90C7-539A5A053D04}" presName="node" presStyleLbl="node1" presStyleIdx="0" presStyleCnt="3" custScaleX="99980" custScaleY="104043">
        <dgm:presLayoutVars>
          <dgm:bulletEnabled val="1"/>
        </dgm:presLayoutVars>
      </dgm:prSet>
      <dgm:spPr/>
    </dgm:pt>
    <dgm:pt modelId="{654B1BEF-09EB-9949-8C84-8FB7ED7C95AB}" type="pres">
      <dgm:prSet presAssocID="{BBB7C242-1535-4245-84FD-E05131066970}" presName="sibTrans" presStyleLbl="sibTrans2D1" presStyleIdx="0" presStyleCnt="2"/>
      <dgm:spPr/>
    </dgm:pt>
    <dgm:pt modelId="{AD287086-3277-5B4A-B7B0-B4B8D0455F89}" type="pres">
      <dgm:prSet presAssocID="{BBB7C242-1535-4245-84FD-E05131066970}" presName="connectorText" presStyleLbl="sibTrans2D1" presStyleIdx="0" presStyleCnt="2"/>
      <dgm:spPr/>
    </dgm:pt>
    <dgm:pt modelId="{FAD26AF0-3851-C744-A326-7F9EB03490A2}" type="pres">
      <dgm:prSet presAssocID="{9CFBFC36-4A3E-FB46-9BB9-C0C7197C99B2}" presName="node" presStyleLbl="node1" presStyleIdx="1" presStyleCnt="3" custScaleX="107368" custScaleY="101965">
        <dgm:presLayoutVars>
          <dgm:bulletEnabled val="1"/>
        </dgm:presLayoutVars>
      </dgm:prSet>
      <dgm:spPr/>
    </dgm:pt>
    <dgm:pt modelId="{693C3E56-D347-A145-8D3D-EFF51DFC9E7D}" type="pres">
      <dgm:prSet presAssocID="{CD447B8D-0244-AE4C-AA28-233AFEA06D5C}" presName="sibTrans" presStyleLbl="sibTrans2D1" presStyleIdx="1" presStyleCnt="2"/>
      <dgm:spPr/>
    </dgm:pt>
    <dgm:pt modelId="{6BEF458A-9300-A942-87D9-35B5372E064D}" type="pres">
      <dgm:prSet presAssocID="{CD447B8D-0244-AE4C-AA28-233AFEA06D5C}" presName="connectorText" presStyleLbl="sibTrans2D1" presStyleIdx="1" presStyleCnt="2"/>
      <dgm:spPr/>
    </dgm:pt>
    <dgm:pt modelId="{2A6A273D-73F1-8045-95D1-277777FF0E16}" type="pres">
      <dgm:prSet presAssocID="{594CF602-28C1-5F40-BAC3-AAA4DF3FEE42}" presName="node" presStyleLbl="node1" presStyleIdx="2" presStyleCnt="3" custScaleX="90402" custScaleY="92427" custLinFactNeighborX="7278">
        <dgm:presLayoutVars>
          <dgm:bulletEnabled val="1"/>
        </dgm:presLayoutVars>
      </dgm:prSet>
      <dgm:spPr/>
    </dgm:pt>
  </dgm:ptLst>
  <dgm:cxnLst>
    <dgm:cxn modelId="{73988211-9D25-5B4E-8EC0-4BA225F3C301}" srcId="{318DE24E-D979-A849-BECE-53EDFE2B96A6}" destId="{9CFBFC36-4A3E-FB46-9BB9-C0C7197C99B2}" srcOrd="1" destOrd="0" parTransId="{7BAE510E-5660-1B40-ACF8-F18286D383F5}" sibTransId="{CD447B8D-0244-AE4C-AA28-233AFEA06D5C}"/>
    <dgm:cxn modelId="{CDE1A816-41E7-8E4B-A009-E8E9AA1DEC0B}" type="presOf" srcId="{CD447B8D-0244-AE4C-AA28-233AFEA06D5C}" destId="{6BEF458A-9300-A942-87D9-35B5372E064D}" srcOrd="1" destOrd="0" presId="urn:microsoft.com/office/officeart/2005/8/layout/process1"/>
    <dgm:cxn modelId="{6DB83145-4F5F-0E4D-89D1-43DC1118E48F}" type="presOf" srcId="{BBB7C242-1535-4245-84FD-E05131066970}" destId="{654B1BEF-09EB-9949-8C84-8FB7ED7C95AB}" srcOrd="0" destOrd="0" presId="urn:microsoft.com/office/officeart/2005/8/layout/process1"/>
    <dgm:cxn modelId="{69EA0C49-4BD7-554E-B1D4-CBBDE4BB97B6}" srcId="{318DE24E-D979-A849-BECE-53EDFE2B96A6}" destId="{18B91947-0514-2F46-90C7-539A5A053D04}" srcOrd="0" destOrd="0" parTransId="{A63E0E5B-0A02-994E-95BA-1E8E9B33FD61}" sibTransId="{BBB7C242-1535-4245-84FD-E05131066970}"/>
    <dgm:cxn modelId="{B032E14B-1BCD-9B4A-8EBE-7B313E7FC3D7}" type="presOf" srcId="{18B91947-0514-2F46-90C7-539A5A053D04}" destId="{9288131B-FD33-F64A-8DFE-FB2167A1A577}" srcOrd="0" destOrd="0" presId="urn:microsoft.com/office/officeart/2005/8/layout/process1"/>
    <dgm:cxn modelId="{B09DC067-EA01-2645-9BE1-C218AC506B85}" type="presOf" srcId="{9CFBFC36-4A3E-FB46-9BB9-C0C7197C99B2}" destId="{FAD26AF0-3851-C744-A326-7F9EB03490A2}" srcOrd="0" destOrd="0" presId="urn:microsoft.com/office/officeart/2005/8/layout/process1"/>
    <dgm:cxn modelId="{9F61796B-E2CC-6941-A883-1E6A160C8370}" type="presOf" srcId="{BBB7C242-1535-4245-84FD-E05131066970}" destId="{AD287086-3277-5B4A-B7B0-B4B8D0455F89}" srcOrd="1" destOrd="0" presId="urn:microsoft.com/office/officeart/2005/8/layout/process1"/>
    <dgm:cxn modelId="{D0C7C495-2193-8340-AEBE-3215FE94B133}" type="presOf" srcId="{CD447B8D-0244-AE4C-AA28-233AFEA06D5C}" destId="{693C3E56-D347-A145-8D3D-EFF51DFC9E7D}" srcOrd="0" destOrd="0" presId="urn:microsoft.com/office/officeart/2005/8/layout/process1"/>
    <dgm:cxn modelId="{F7ECD6BC-7A9C-A84C-80CA-825F1E458898}" type="presOf" srcId="{318DE24E-D979-A849-BECE-53EDFE2B96A6}" destId="{9FC366B0-FB22-AC46-8875-17A989659A45}" srcOrd="0" destOrd="0" presId="urn:microsoft.com/office/officeart/2005/8/layout/process1"/>
    <dgm:cxn modelId="{16D9D0C9-E1E1-AC49-B4B9-BE8DC6F1CC15}" type="presOf" srcId="{594CF602-28C1-5F40-BAC3-AAA4DF3FEE42}" destId="{2A6A273D-73F1-8045-95D1-277777FF0E16}" srcOrd="0" destOrd="0" presId="urn:microsoft.com/office/officeart/2005/8/layout/process1"/>
    <dgm:cxn modelId="{0C8FFDCB-B691-0843-B61E-8922608325FE}" srcId="{318DE24E-D979-A849-BECE-53EDFE2B96A6}" destId="{594CF602-28C1-5F40-BAC3-AAA4DF3FEE42}" srcOrd="2" destOrd="0" parTransId="{52B9CC8F-BB04-A940-B2DB-FBD9FDB683D2}" sibTransId="{B50E0DF0-14AE-6D49-9B32-04B5D4253929}"/>
    <dgm:cxn modelId="{F5FDEFA5-37C8-774B-8F17-E1905A49D9B6}" type="presParOf" srcId="{9FC366B0-FB22-AC46-8875-17A989659A45}" destId="{9288131B-FD33-F64A-8DFE-FB2167A1A577}" srcOrd="0" destOrd="0" presId="urn:microsoft.com/office/officeart/2005/8/layout/process1"/>
    <dgm:cxn modelId="{684C900B-8247-A44A-90DF-BA54740D168D}" type="presParOf" srcId="{9FC366B0-FB22-AC46-8875-17A989659A45}" destId="{654B1BEF-09EB-9949-8C84-8FB7ED7C95AB}" srcOrd="1" destOrd="0" presId="urn:microsoft.com/office/officeart/2005/8/layout/process1"/>
    <dgm:cxn modelId="{AC3AA71F-8962-C145-A019-44DAA0F754DF}" type="presParOf" srcId="{654B1BEF-09EB-9949-8C84-8FB7ED7C95AB}" destId="{AD287086-3277-5B4A-B7B0-B4B8D0455F89}" srcOrd="0" destOrd="0" presId="urn:microsoft.com/office/officeart/2005/8/layout/process1"/>
    <dgm:cxn modelId="{F529A17A-67F3-924A-B2E0-74E79F5ACFF3}" type="presParOf" srcId="{9FC366B0-FB22-AC46-8875-17A989659A45}" destId="{FAD26AF0-3851-C744-A326-7F9EB03490A2}" srcOrd="2" destOrd="0" presId="urn:microsoft.com/office/officeart/2005/8/layout/process1"/>
    <dgm:cxn modelId="{DB455A46-00E6-4B42-B5B1-3224966AAFEF}" type="presParOf" srcId="{9FC366B0-FB22-AC46-8875-17A989659A45}" destId="{693C3E56-D347-A145-8D3D-EFF51DFC9E7D}" srcOrd="3" destOrd="0" presId="urn:microsoft.com/office/officeart/2005/8/layout/process1"/>
    <dgm:cxn modelId="{90E373AC-2DF4-5F4F-AE6D-DAACAAB2897B}" type="presParOf" srcId="{693C3E56-D347-A145-8D3D-EFF51DFC9E7D}" destId="{6BEF458A-9300-A942-87D9-35B5372E064D}" srcOrd="0" destOrd="0" presId="urn:microsoft.com/office/officeart/2005/8/layout/process1"/>
    <dgm:cxn modelId="{4ABD9019-1C6D-3A44-8A60-C47277872FAD}" type="presParOf" srcId="{9FC366B0-FB22-AC46-8875-17A989659A45}" destId="{2A6A273D-73F1-8045-95D1-277777FF0E1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8DE24E-D979-A849-BECE-53EDFE2B96A6}" type="doc">
      <dgm:prSet loTypeId="urn:microsoft.com/office/officeart/2005/8/layout/process1" loCatId="" qsTypeId="urn:microsoft.com/office/officeart/2005/8/quickstyle/3D4" qsCatId="3D" csTypeId="urn:microsoft.com/office/officeart/2005/8/colors/accent2_2" csCatId="accent2" phldr="1"/>
      <dgm:spPr/>
      <dgm:t>
        <a:bodyPr/>
        <a:lstStyle/>
        <a:p>
          <a:endParaRPr lang="en-US"/>
        </a:p>
      </dgm:t>
    </dgm:pt>
    <dgm:pt modelId="{18B91947-0514-2F46-90C7-539A5A053D04}">
      <dgm:prSet phldrT="[Text]" custT="1">
        <dgm:style>
          <a:lnRef idx="2">
            <a:schemeClr val="accent2"/>
          </a:lnRef>
          <a:fillRef idx="1">
            <a:schemeClr val="lt1"/>
          </a:fillRef>
          <a:effectRef idx="0">
            <a:schemeClr val="accent2"/>
          </a:effectRef>
          <a:fontRef idx="minor">
            <a:schemeClr val="dk1"/>
          </a:fontRef>
        </dgm:style>
      </dgm:prSet>
      <dgm:spPr>
        <a:solidFill>
          <a:schemeClr val="accent3"/>
        </a:solidFill>
      </dgm:spPr>
      <dgm:t>
        <a:bodyPr anchor="t"/>
        <a:lstStyle/>
        <a:p>
          <a:pPr algn="l">
            <a:spcAft>
              <a:spcPts val="0"/>
            </a:spcAft>
          </a:pPr>
          <a:r>
            <a:rPr lang="en-US" sz="1400" dirty="0"/>
            <a:t>Who: Sales Rep and PMC Rep  </a:t>
          </a:r>
        </a:p>
        <a:p>
          <a:pPr algn="l">
            <a:spcAft>
              <a:spcPts val="0"/>
            </a:spcAft>
          </a:pPr>
          <a:endParaRPr lang="en-US" sz="1400" dirty="0"/>
        </a:p>
        <a:p>
          <a:pPr algn="l">
            <a:spcAft>
              <a:spcPts val="0"/>
            </a:spcAft>
          </a:pPr>
          <a:r>
            <a:rPr lang="en-US" sz="1400" dirty="0"/>
            <a:t>1. Meet with Customer and discuss results of utility incentive application.</a:t>
          </a:r>
        </a:p>
        <a:p>
          <a:pPr algn="l">
            <a:spcAft>
              <a:spcPts val="0"/>
            </a:spcAft>
          </a:pPr>
          <a:endParaRPr lang="en-US" sz="1400" dirty="0"/>
        </a:p>
        <a:p>
          <a:pPr algn="l">
            <a:spcAft>
              <a:spcPts val="0"/>
            </a:spcAft>
          </a:pPr>
          <a:r>
            <a:rPr lang="en-US" sz="1400" dirty="0"/>
            <a:t>2.Decide on project and budget </a:t>
          </a:r>
        </a:p>
        <a:p>
          <a:pPr algn="l">
            <a:spcAft>
              <a:spcPts val="0"/>
            </a:spcAft>
          </a:pPr>
          <a:endParaRPr lang="en-US" sz="1400" dirty="0"/>
        </a:p>
        <a:p>
          <a:pPr algn="l">
            <a:spcAft>
              <a:spcPts val="0"/>
            </a:spcAft>
          </a:pPr>
          <a:r>
            <a:rPr lang="en-US" sz="1400" dirty="0"/>
            <a:t>3. Get approval from customer to proceed.</a:t>
          </a:r>
        </a:p>
        <a:p>
          <a:pPr algn="l">
            <a:spcAft>
              <a:spcPts val="0"/>
            </a:spcAft>
          </a:pPr>
          <a:endParaRPr lang="en-US" sz="1400" dirty="0"/>
        </a:p>
        <a:p>
          <a:pPr algn="l">
            <a:spcAft>
              <a:spcPts val="0"/>
            </a:spcAft>
          </a:pPr>
          <a:r>
            <a:rPr lang="en-US" sz="1400" b="1" dirty="0"/>
            <a:t>Time: 2-3 Weeks</a:t>
          </a:r>
        </a:p>
        <a:p>
          <a:pPr algn="l">
            <a:spcAft>
              <a:spcPts val="0"/>
            </a:spcAft>
          </a:pPr>
          <a:endParaRPr lang="en-US" sz="1400" dirty="0"/>
        </a:p>
      </dgm:t>
    </dgm:pt>
    <dgm:pt modelId="{BBB7C242-1535-4245-84FD-E05131066970}" type="sibTrans" cxnId="{69EA0C49-4BD7-554E-B1D4-CBBDE4BB97B6}">
      <dgm:prSet/>
      <dgm:spPr>
        <a:solidFill>
          <a:schemeClr val="tx2">
            <a:lumMod val="60000"/>
            <a:lumOff val="40000"/>
          </a:schemeClr>
        </a:solidFill>
      </dgm:spPr>
      <dgm:t>
        <a:bodyPr/>
        <a:lstStyle/>
        <a:p>
          <a:endParaRPr lang="en-US"/>
        </a:p>
      </dgm:t>
    </dgm:pt>
    <dgm:pt modelId="{A63E0E5B-0A02-994E-95BA-1E8E9B33FD61}" type="parTrans" cxnId="{69EA0C49-4BD7-554E-B1D4-CBBDE4BB97B6}">
      <dgm:prSet/>
      <dgm:spPr/>
      <dgm:t>
        <a:bodyPr/>
        <a:lstStyle/>
        <a:p>
          <a:endParaRPr lang="en-US"/>
        </a:p>
      </dgm:t>
    </dgm:pt>
    <dgm:pt modelId="{594CF602-28C1-5F40-BAC3-AAA4DF3FEE42}">
      <dgm:prSet phldrT="[Text]" custT="1">
        <dgm:style>
          <a:lnRef idx="2">
            <a:schemeClr val="accent3"/>
          </a:lnRef>
          <a:fillRef idx="1">
            <a:schemeClr val="lt1"/>
          </a:fillRef>
          <a:effectRef idx="0">
            <a:schemeClr val="accent3"/>
          </a:effectRef>
          <a:fontRef idx="minor">
            <a:schemeClr val="dk1"/>
          </a:fontRef>
        </dgm:style>
      </dgm:prSet>
      <dgm:spPr>
        <a:solidFill>
          <a:srgbClr val="FFFF00"/>
        </a:solidFill>
      </dgm:spPr>
      <dgm:t>
        <a:bodyPr anchor="t"/>
        <a:lstStyle/>
        <a:p>
          <a:pPr algn="l"/>
          <a:r>
            <a:rPr lang="en-US" sz="1400" dirty="0"/>
            <a:t>Who: PMC team</a:t>
          </a:r>
        </a:p>
        <a:p>
          <a:pPr algn="l"/>
          <a:endParaRPr lang="en-US" sz="1400" dirty="0"/>
        </a:p>
        <a:p>
          <a:pPr algn="l"/>
          <a:r>
            <a:rPr lang="en-US" sz="1400"/>
            <a:t>1. Invoice</a:t>
          </a:r>
          <a:endParaRPr lang="en-US" sz="1400" dirty="0"/>
        </a:p>
        <a:p>
          <a:pPr algn="l"/>
          <a:r>
            <a:rPr lang="en-US" sz="1400" dirty="0"/>
            <a:t>2. Training</a:t>
          </a:r>
        </a:p>
        <a:p>
          <a:pPr algn="l"/>
          <a:r>
            <a:rPr lang="en-US" sz="1400" dirty="0"/>
            <a:t>3. Support</a:t>
          </a:r>
        </a:p>
      </dgm:t>
    </dgm:pt>
    <dgm:pt modelId="{B50E0DF0-14AE-6D49-9B32-04B5D4253929}" type="sibTrans" cxnId="{0C8FFDCB-B691-0843-B61E-8922608325FE}">
      <dgm:prSet/>
      <dgm:spPr/>
      <dgm:t>
        <a:bodyPr/>
        <a:lstStyle/>
        <a:p>
          <a:endParaRPr lang="en-US"/>
        </a:p>
      </dgm:t>
    </dgm:pt>
    <dgm:pt modelId="{52B9CC8F-BB04-A940-B2DB-FBD9FDB683D2}" type="parTrans" cxnId="{0C8FFDCB-B691-0843-B61E-8922608325FE}">
      <dgm:prSet/>
      <dgm:spPr/>
      <dgm:t>
        <a:bodyPr/>
        <a:lstStyle/>
        <a:p>
          <a:endParaRPr lang="en-US"/>
        </a:p>
      </dgm:t>
    </dgm:pt>
    <dgm:pt modelId="{9CFBFC36-4A3E-FB46-9BB9-C0C7197C99B2}">
      <dgm:prSet phldrT="[Text]" custT="1">
        <dgm:style>
          <a:lnRef idx="2">
            <a:schemeClr val="accent1"/>
          </a:lnRef>
          <a:fillRef idx="1">
            <a:schemeClr val="lt1"/>
          </a:fillRef>
          <a:effectRef idx="0">
            <a:schemeClr val="accent1"/>
          </a:effectRef>
          <a:fontRef idx="minor">
            <a:schemeClr val="dk1"/>
          </a:fontRef>
        </dgm:style>
      </dgm:prSet>
      <dgm:spPr>
        <a:solidFill>
          <a:srgbClr val="FFFF00"/>
        </a:solidFill>
      </dgm:spPr>
      <dgm:t>
        <a:bodyPr anchor="t"/>
        <a:lstStyle/>
        <a:p>
          <a:pPr algn="l"/>
          <a:r>
            <a:rPr lang="en-US" sz="1400" dirty="0"/>
            <a:t>Who: PMC Team</a:t>
          </a:r>
        </a:p>
        <a:p>
          <a:pPr algn="l"/>
          <a:r>
            <a:rPr lang="en-US" sz="1400" dirty="0"/>
            <a:t>1. Field Survey </a:t>
          </a:r>
        </a:p>
        <a:p>
          <a:pPr algn="l"/>
          <a:r>
            <a:rPr lang="en-US" sz="1400" dirty="0"/>
            <a:t>2. Confirm project aspects </a:t>
          </a:r>
        </a:p>
        <a:p>
          <a:pPr algn="l"/>
          <a:r>
            <a:rPr lang="en-US" sz="1400" dirty="0"/>
            <a:t>3. Installation</a:t>
          </a:r>
        </a:p>
        <a:p>
          <a:pPr algn="l"/>
          <a:r>
            <a:rPr lang="en-US" sz="1400" dirty="0"/>
            <a:t>4. Demand Response enrollment</a:t>
          </a:r>
        </a:p>
        <a:p>
          <a:pPr algn="l"/>
          <a:r>
            <a:rPr lang="en-US" sz="1400" dirty="0"/>
            <a:t>5. </a:t>
          </a:r>
          <a:r>
            <a:rPr lang="en-US" sz="1400" dirty="0" err="1"/>
            <a:t>AutoDR</a:t>
          </a:r>
          <a:r>
            <a:rPr lang="en-US" sz="1400" dirty="0"/>
            <a:t> utility testing</a:t>
          </a:r>
        </a:p>
        <a:p>
          <a:pPr algn="l"/>
          <a:endParaRPr lang="en-US" sz="1400" dirty="0"/>
        </a:p>
        <a:p>
          <a:pPr algn="l"/>
          <a:r>
            <a:rPr lang="en-US" sz="1400" b="1" dirty="0"/>
            <a:t>Time: 1 month</a:t>
          </a:r>
        </a:p>
        <a:p>
          <a:pPr algn="l"/>
          <a:endParaRPr lang="en-US" sz="1400" dirty="0"/>
        </a:p>
        <a:p>
          <a:pPr algn="l"/>
          <a:endParaRPr lang="en-US" sz="1400" dirty="0"/>
        </a:p>
      </dgm:t>
    </dgm:pt>
    <dgm:pt modelId="{CD447B8D-0244-AE4C-AA28-233AFEA06D5C}" type="sibTrans" cxnId="{73988211-9D25-5B4E-8EC0-4BA225F3C301}">
      <dgm:prSet/>
      <dgm:spPr>
        <a:solidFill>
          <a:srgbClr val="FFFF00"/>
        </a:solidFill>
        <a:ln>
          <a:solidFill>
            <a:schemeClr val="tx1"/>
          </a:solidFill>
        </a:ln>
      </dgm:spPr>
      <dgm:t>
        <a:bodyPr/>
        <a:lstStyle/>
        <a:p>
          <a:endParaRPr lang="en-US">
            <a:solidFill>
              <a:srgbClr val="FFFF00"/>
            </a:solidFill>
          </a:endParaRPr>
        </a:p>
      </dgm:t>
    </dgm:pt>
    <dgm:pt modelId="{7BAE510E-5660-1B40-ACF8-F18286D383F5}" type="parTrans" cxnId="{73988211-9D25-5B4E-8EC0-4BA225F3C301}">
      <dgm:prSet/>
      <dgm:spPr/>
      <dgm:t>
        <a:bodyPr/>
        <a:lstStyle/>
        <a:p>
          <a:endParaRPr lang="en-US"/>
        </a:p>
      </dgm:t>
    </dgm:pt>
    <dgm:pt modelId="{9FC366B0-FB22-AC46-8875-17A989659A45}" type="pres">
      <dgm:prSet presAssocID="{318DE24E-D979-A849-BECE-53EDFE2B96A6}" presName="Name0" presStyleCnt="0">
        <dgm:presLayoutVars>
          <dgm:dir/>
          <dgm:resizeHandles val="exact"/>
        </dgm:presLayoutVars>
      </dgm:prSet>
      <dgm:spPr/>
    </dgm:pt>
    <dgm:pt modelId="{9288131B-FD33-F64A-8DFE-FB2167A1A577}" type="pres">
      <dgm:prSet presAssocID="{18B91947-0514-2F46-90C7-539A5A053D04}" presName="node" presStyleLbl="node1" presStyleIdx="0" presStyleCnt="3" custScaleX="99075" custScaleY="91170" custLinFactNeighborX="-3593" custLinFactNeighborY="2947">
        <dgm:presLayoutVars>
          <dgm:bulletEnabled val="1"/>
        </dgm:presLayoutVars>
      </dgm:prSet>
      <dgm:spPr/>
    </dgm:pt>
    <dgm:pt modelId="{654B1BEF-09EB-9949-8C84-8FB7ED7C95AB}" type="pres">
      <dgm:prSet presAssocID="{BBB7C242-1535-4245-84FD-E05131066970}" presName="sibTrans" presStyleLbl="sibTrans2D1" presStyleIdx="0" presStyleCnt="2"/>
      <dgm:spPr/>
    </dgm:pt>
    <dgm:pt modelId="{AD287086-3277-5B4A-B7B0-B4B8D0455F89}" type="pres">
      <dgm:prSet presAssocID="{BBB7C242-1535-4245-84FD-E05131066970}" presName="connectorText" presStyleLbl="sibTrans2D1" presStyleIdx="0" presStyleCnt="2"/>
      <dgm:spPr/>
    </dgm:pt>
    <dgm:pt modelId="{FAD26AF0-3851-C744-A326-7F9EB03490A2}" type="pres">
      <dgm:prSet presAssocID="{9CFBFC36-4A3E-FB46-9BB9-C0C7197C99B2}" presName="node" presStyleLbl="node1" presStyleIdx="1" presStyleCnt="3" custScaleX="98559" custScaleY="84255" custLinFactNeighborX="-669" custLinFactNeighborY="1786">
        <dgm:presLayoutVars>
          <dgm:bulletEnabled val="1"/>
        </dgm:presLayoutVars>
      </dgm:prSet>
      <dgm:spPr/>
    </dgm:pt>
    <dgm:pt modelId="{693C3E56-D347-A145-8D3D-EFF51DFC9E7D}" type="pres">
      <dgm:prSet presAssocID="{CD447B8D-0244-AE4C-AA28-233AFEA06D5C}" presName="sibTrans" presStyleLbl="sibTrans2D1" presStyleIdx="1" presStyleCnt="2"/>
      <dgm:spPr/>
    </dgm:pt>
    <dgm:pt modelId="{6BEF458A-9300-A942-87D9-35B5372E064D}" type="pres">
      <dgm:prSet presAssocID="{CD447B8D-0244-AE4C-AA28-233AFEA06D5C}" presName="connectorText" presStyleLbl="sibTrans2D1" presStyleIdx="1" presStyleCnt="2"/>
      <dgm:spPr/>
    </dgm:pt>
    <dgm:pt modelId="{2A6A273D-73F1-8045-95D1-277777FF0E16}" type="pres">
      <dgm:prSet presAssocID="{594CF602-28C1-5F40-BAC3-AAA4DF3FEE42}" presName="node" presStyleLbl="node1" presStyleIdx="2" presStyleCnt="3" custScaleX="79567" custScaleY="88048" custLinFactNeighborX="-14898" custLinFactNeighborY="4824">
        <dgm:presLayoutVars>
          <dgm:bulletEnabled val="1"/>
        </dgm:presLayoutVars>
      </dgm:prSet>
      <dgm:spPr/>
    </dgm:pt>
  </dgm:ptLst>
  <dgm:cxnLst>
    <dgm:cxn modelId="{6E8BEA09-74EB-C24E-B7CA-DA0B3C4C4B57}" type="presOf" srcId="{18B91947-0514-2F46-90C7-539A5A053D04}" destId="{9288131B-FD33-F64A-8DFE-FB2167A1A577}" srcOrd="0" destOrd="0" presId="urn:microsoft.com/office/officeart/2005/8/layout/process1"/>
    <dgm:cxn modelId="{257A980D-CF25-D846-8F50-E70DD3B44325}" type="presOf" srcId="{594CF602-28C1-5F40-BAC3-AAA4DF3FEE42}" destId="{2A6A273D-73F1-8045-95D1-277777FF0E16}" srcOrd="0" destOrd="0" presId="urn:microsoft.com/office/officeart/2005/8/layout/process1"/>
    <dgm:cxn modelId="{73988211-9D25-5B4E-8EC0-4BA225F3C301}" srcId="{318DE24E-D979-A849-BECE-53EDFE2B96A6}" destId="{9CFBFC36-4A3E-FB46-9BB9-C0C7197C99B2}" srcOrd="1" destOrd="0" parTransId="{7BAE510E-5660-1B40-ACF8-F18286D383F5}" sibTransId="{CD447B8D-0244-AE4C-AA28-233AFEA06D5C}"/>
    <dgm:cxn modelId="{87095B2D-D8C9-A547-B5D6-F21A6CF51CC8}" type="presOf" srcId="{BBB7C242-1535-4245-84FD-E05131066970}" destId="{AD287086-3277-5B4A-B7B0-B4B8D0455F89}" srcOrd="1" destOrd="0" presId="urn:microsoft.com/office/officeart/2005/8/layout/process1"/>
    <dgm:cxn modelId="{69EA0C49-4BD7-554E-B1D4-CBBDE4BB97B6}" srcId="{318DE24E-D979-A849-BECE-53EDFE2B96A6}" destId="{18B91947-0514-2F46-90C7-539A5A053D04}" srcOrd="0" destOrd="0" parTransId="{A63E0E5B-0A02-994E-95BA-1E8E9B33FD61}" sibTransId="{BBB7C242-1535-4245-84FD-E05131066970}"/>
    <dgm:cxn modelId="{70EAC653-FF06-DD40-8F83-1E942F59E7CB}" type="presOf" srcId="{9CFBFC36-4A3E-FB46-9BB9-C0C7197C99B2}" destId="{FAD26AF0-3851-C744-A326-7F9EB03490A2}" srcOrd="0" destOrd="0" presId="urn:microsoft.com/office/officeart/2005/8/layout/process1"/>
    <dgm:cxn modelId="{58D4585C-6963-EE49-9E40-7C6EDFE730AF}" type="presOf" srcId="{318DE24E-D979-A849-BECE-53EDFE2B96A6}" destId="{9FC366B0-FB22-AC46-8875-17A989659A45}" srcOrd="0" destOrd="0" presId="urn:microsoft.com/office/officeart/2005/8/layout/process1"/>
    <dgm:cxn modelId="{4A53787B-8049-A541-8E2A-CF92825FF7B3}" type="presOf" srcId="{BBB7C242-1535-4245-84FD-E05131066970}" destId="{654B1BEF-09EB-9949-8C84-8FB7ED7C95AB}" srcOrd="0" destOrd="0" presId="urn:microsoft.com/office/officeart/2005/8/layout/process1"/>
    <dgm:cxn modelId="{E6C80E94-5A49-F14B-B6BC-C24AAB53A868}" type="presOf" srcId="{CD447B8D-0244-AE4C-AA28-233AFEA06D5C}" destId="{693C3E56-D347-A145-8D3D-EFF51DFC9E7D}" srcOrd="0" destOrd="0" presId="urn:microsoft.com/office/officeart/2005/8/layout/process1"/>
    <dgm:cxn modelId="{3E40AB9E-6DF7-3546-9E5B-D1210CEFB542}" type="presOf" srcId="{CD447B8D-0244-AE4C-AA28-233AFEA06D5C}" destId="{6BEF458A-9300-A942-87D9-35B5372E064D}" srcOrd="1" destOrd="0" presId="urn:microsoft.com/office/officeart/2005/8/layout/process1"/>
    <dgm:cxn modelId="{0C8FFDCB-B691-0843-B61E-8922608325FE}" srcId="{318DE24E-D979-A849-BECE-53EDFE2B96A6}" destId="{594CF602-28C1-5F40-BAC3-AAA4DF3FEE42}" srcOrd="2" destOrd="0" parTransId="{52B9CC8F-BB04-A940-B2DB-FBD9FDB683D2}" sibTransId="{B50E0DF0-14AE-6D49-9B32-04B5D4253929}"/>
    <dgm:cxn modelId="{6A0550FF-4662-2A46-B02D-F2BA766A1988}" type="presParOf" srcId="{9FC366B0-FB22-AC46-8875-17A989659A45}" destId="{9288131B-FD33-F64A-8DFE-FB2167A1A577}" srcOrd="0" destOrd="0" presId="urn:microsoft.com/office/officeart/2005/8/layout/process1"/>
    <dgm:cxn modelId="{D97B1FC7-9FEF-904B-8763-74F2C62F1C4C}" type="presParOf" srcId="{9FC366B0-FB22-AC46-8875-17A989659A45}" destId="{654B1BEF-09EB-9949-8C84-8FB7ED7C95AB}" srcOrd="1" destOrd="0" presId="urn:microsoft.com/office/officeart/2005/8/layout/process1"/>
    <dgm:cxn modelId="{80DE3355-811C-1D44-B590-1B3B22C1B319}" type="presParOf" srcId="{654B1BEF-09EB-9949-8C84-8FB7ED7C95AB}" destId="{AD287086-3277-5B4A-B7B0-B4B8D0455F89}" srcOrd="0" destOrd="0" presId="urn:microsoft.com/office/officeart/2005/8/layout/process1"/>
    <dgm:cxn modelId="{2BB8752E-A624-8B40-9EB9-986D3441BA20}" type="presParOf" srcId="{9FC366B0-FB22-AC46-8875-17A989659A45}" destId="{FAD26AF0-3851-C744-A326-7F9EB03490A2}" srcOrd="2" destOrd="0" presId="urn:microsoft.com/office/officeart/2005/8/layout/process1"/>
    <dgm:cxn modelId="{1A7B76E6-1D9E-9043-9CAD-89D79A22C234}" type="presParOf" srcId="{9FC366B0-FB22-AC46-8875-17A989659A45}" destId="{693C3E56-D347-A145-8D3D-EFF51DFC9E7D}" srcOrd="3" destOrd="0" presId="urn:microsoft.com/office/officeart/2005/8/layout/process1"/>
    <dgm:cxn modelId="{0EB456FA-0675-2940-ACD6-FA48C103D7CA}" type="presParOf" srcId="{693C3E56-D347-A145-8D3D-EFF51DFC9E7D}" destId="{6BEF458A-9300-A942-87D9-35B5372E064D}" srcOrd="0" destOrd="0" presId="urn:microsoft.com/office/officeart/2005/8/layout/process1"/>
    <dgm:cxn modelId="{98115B91-BFEA-364C-AF4F-605C33979508}" type="presParOf" srcId="{9FC366B0-FB22-AC46-8875-17A989659A45}" destId="{2A6A273D-73F1-8045-95D1-277777FF0E1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CBE1D9-8398-483B-971F-D3381D1D24C7}" type="doc">
      <dgm:prSet loTypeId="urn:microsoft.com/office/officeart/2005/8/layout/cycle8" loCatId="cycle" qsTypeId="urn:microsoft.com/office/officeart/2005/8/quickstyle/simple1" qsCatId="simple" csTypeId="urn:microsoft.com/office/officeart/2005/8/colors/colorful1#2" csCatId="colorful" phldr="1"/>
      <dgm:spPr/>
      <dgm:t>
        <a:bodyPr/>
        <a:lstStyle/>
        <a:p>
          <a:endParaRPr lang="en-US"/>
        </a:p>
      </dgm:t>
    </dgm:pt>
    <dgm:pt modelId="{7CFF486E-77EE-4834-9E72-0B19EE30F2D6}">
      <dgm:prSet phldrT="[Text]" custT="1"/>
      <dgm:spPr/>
      <dgm:t>
        <a:bodyPr/>
        <a:lstStyle/>
        <a:p>
          <a:r>
            <a:rPr lang="en-US" sz="1700" dirty="0"/>
            <a:t>Customers want equipment  and other value but are often slow to adopt due to cash concerns</a:t>
          </a:r>
        </a:p>
      </dgm:t>
    </dgm:pt>
    <dgm:pt modelId="{34655D9A-327F-4A4B-85D7-0F97152608F6}" type="parTrans" cxnId="{4C768678-D38E-4D06-909D-A7428772B239}">
      <dgm:prSet/>
      <dgm:spPr/>
      <dgm:t>
        <a:bodyPr/>
        <a:lstStyle/>
        <a:p>
          <a:endParaRPr lang="en-US" sz="1800"/>
        </a:p>
      </dgm:t>
    </dgm:pt>
    <dgm:pt modelId="{41AEE5EF-29D3-4515-83E2-EEBF58A56145}" type="sibTrans" cxnId="{4C768678-D38E-4D06-909D-A7428772B239}">
      <dgm:prSet/>
      <dgm:spPr/>
      <dgm:t>
        <a:bodyPr/>
        <a:lstStyle/>
        <a:p>
          <a:endParaRPr lang="en-US" sz="1800"/>
        </a:p>
      </dgm:t>
    </dgm:pt>
    <dgm:pt modelId="{66CF652E-78BB-48F0-B2A3-F24A2E7DE1EC}">
      <dgm:prSet phldrT="[Text]" custT="1"/>
      <dgm:spPr/>
      <dgm:t>
        <a:bodyPr/>
        <a:lstStyle/>
        <a:p>
          <a:r>
            <a:rPr lang="en-US" sz="1700" dirty="0"/>
            <a:t>PureSense can sell equipment and service to the customer and have the utility pay for it; accelerating our growth</a:t>
          </a:r>
        </a:p>
      </dgm:t>
    </dgm:pt>
    <dgm:pt modelId="{CDF0C1A4-6EAB-4B78-BFA1-663F9A2EB135}" type="parTrans" cxnId="{5B451442-9205-4661-AFDC-1029D9941ABE}">
      <dgm:prSet/>
      <dgm:spPr/>
      <dgm:t>
        <a:bodyPr/>
        <a:lstStyle/>
        <a:p>
          <a:endParaRPr lang="en-US" sz="1800"/>
        </a:p>
      </dgm:t>
    </dgm:pt>
    <dgm:pt modelId="{182946D3-883D-4689-8A09-349E8023FCEE}" type="sibTrans" cxnId="{5B451442-9205-4661-AFDC-1029D9941ABE}">
      <dgm:prSet/>
      <dgm:spPr/>
      <dgm:t>
        <a:bodyPr/>
        <a:lstStyle/>
        <a:p>
          <a:endParaRPr lang="en-US" sz="1800"/>
        </a:p>
      </dgm:t>
    </dgm:pt>
    <dgm:pt modelId="{419F1DC8-532E-4250-B819-A7FF9C377046}">
      <dgm:prSet phldrT="[Text]" custT="1"/>
      <dgm:spPr/>
      <dgm:t>
        <a:bodyPr lIns="18288" tIns="18288" rIns="18288" bIns="18288"/>
        <a:lstStyle/>
        <a:p>
          <a:r>
            <a:rPr lang="en-US" sz="1700" dirty="0"/>
            <a:t>Utility wants power and is willing to pay for it because it’s in their interest</a:t>
          </a:r>
        </a:p>
      </dgm:t>
    </dgm:pt>
    <dgm:pt modelId="{2B080382-E595-4179-9F5D-1EDD94826842}" type="parTrans" cxnId="{C9D2A799-989E-47C7-9620-A8F72EFEE6DF}">
      <dgm:prSet/>
      <dgm:spPr/>
      <dgm:t>
        <a:bodyPr/>
        <a:lstStyle/>
        <a:p>
          <a:endParaRPr lang="en-US" sz="1800"/>
        </a:p>
      </dgm:t>
    </dgm:pt>
    <dgm:pt modelId="{9B3652FC-3AAE-461C-ABA9-0F28DC3BB960}" type="sibTrans" cxnId="{C9D2A799-989E-47C7-9620-A8F72EFEE6DF}">
      <dgm:prSet/>
      <dgm:spPr/>
      <dgm:t>
        <a:bodyPr/>
        <a:lstStyle/>
        <a:p>
          <a:endParaRPr lang="en-US" sz="1800"/>
        </a:p>
      </dgm:t>
    </dgm:pt>
    <dgm:pt modelId="{B87D79B3-FA37-4E3D-82A9-09F13105189F}" type="pres">
      <dgm:prSet presAssocID="{07CBE1D9-8398-483B-971F-D3381D1D24C7}" presName="compositeShape" presStyleCnt="0">
        <dgm:presLayoutVars>
          <dgm:chMax val="7"/>
          <dgm:dir/>
          <dgm:resizeHandles val="exact"/>
        </dgm:presLayoutVars>
      </dgm:prSet>
      <dgm:spPr/>
    </dgm:pt>
    <dgm:pt modelId="{703EFD4C-12B4-4935-A082-9E884EFF13B1}" type="pres">
      <dgm:prSet presAssocID="{07CBE1D9-8398-483B-971F-D3381D1D24C7}" presName="wedge1" presStyleLbl="node1" presStyleIdx="0" presStyleCnt="3"/>
      <dgm:spPr/>
    </dgm:pt>
    <dgm:pt modelId="{1B56D261-2BF4-48D4-AD25-7ED551763D4F}" type="pres">
      <dgm:prSet presAssocID="{07CBE1D9-8398-483B-971F-D3381D1D24C7}" presName="dummy1a" presStyleCnt="0"/>
      <dgm:spPr/>
    </dgm:pt>
    <dgm:pt modelId="{C91615B5-92A1-4995-AFD8-38905CDC10E5}" type="pres">
      <dgm:prSet presAssocID="{07CBE1D9-8398-483B-971F-D3381D1D24C7}" presName="dummy1b" presStyleCnt="0"/>
      <dgm:spPr/>
    </dgm:pt>
    <dgm:pt modelId="{51F46F0A-2954-4F8C-A79E-DDD8D4148D0C}" type="pres">
      <dgm:prSet presAssocID="{07CBE1D9-8398-483B-971F-D3381D1D24C7}" presName="wedge1Tx" presStyleLbl="node1" presStyleIdx="0" presStyleCnt="3">
        <dgm:presLayoutVars>
          <dgm:chMax val="0"/>
          <dgm:chPref val="0"/>
          <dgm:bulletEnabled val="1"/>
        </dgm:presLayoutVars>
      </dgm:prSet>
      <dgm:spPr/>
    </dgm:pt>
    <dgm:pt modelId="{BE73CC4B-63A6-4139-AFB7-2B91405FE0FA}" type="pres">
      <dgm:prSet presAssocID="{07CBE1D9-8398-483B-971F-D3381D1D24C7}" presName="wedge2" presStyleLbl="node1" presStyleIdx="1" presStyleCnt="3"/>
      <dgm:spPr/>
    </dgm:pt>
    <dgm:pt modelId="{6C9C812D-28AE-4810-8F97-9893ED222B70}" type="pres">
      <dgm:prSet presAssocID="{07CBE1D9-8398-483B-971F-D3381D1D24C7}" presName="dummy2a" presStyleCnt="0"/>
      <dgm:spPr/>
    </dgm:pt>
    <dgm:pt modelId="{013EB2A2-AA2C-4F1C-9097-5EB1DAB7A07B}" type="pres">
      <dgm:prSet presAssocID="{07CBE1D9-8398-483B-971F-D3381D1D24C7}" presName="dummy2b" presStyleCnt="0"/>
      <dgm:spPr/>
    </dgm:pt>
    <dgm:pt modelId="{4972878A-1623-47CC-81F8-3FB812DA9FD0}" type="pres">
      <dgm:prSet presAssocID="{07CBE1D9-8398-483B-971F-D3381D1D24C7}" presName="wedge2Tx" presStyleLbl="node1" presStyleIdx="1" presStyleCnt="3">
        <dgm:presLayoutVars>
          <dgm:chMax val="0"/>
          <dgm:chPref val="0"/>
          <dgm:bulletEnabled val="1"/>
        </dgm:presLayoutVars>
      </dgm:prSet>
      <dgm:spPr/>
    </dgm:pt>
    <dgm:pt modelId="{88AFD49F-85D1-4BE6-A57E-1C10076FC028}" type="pres">
      <dgm:prSet presAssocID="{07CBE1D9-8398-483B-971F-D3381D1D24C7}" presName="wedge3" presStyleLbl="node1" presStyleIdx="2" presStyleCnt="3"/>
      <dgm:spPr/>
    </dgm:pt>
    <dgm:pt modelId="{B2C9679C-DED4-4BAA-A18F-48834C8040BC}" type="pres">
      <dgm:prSet presAssocID="{07CBE1D9-8398-483B-971F-D3381D1D24C7}" presName="dummy3a" presStyleCnt="0"/>
      <dgm:spPr/>
    </dgm:pt>
    <dgm:pt modelId="{783E0EBD-ECCD-43E6-9F24-7F67960371B1}" type="pres">
      <dgm:prSet presAssocID="{07CBE1D9-8398-483B-971F-D3381D1D24C7}" presName="dummy3b" presStyleCnt="0"/>
      <dgm:spPr/>
    </dgm:pt>
    <dgm:pt modelId="{41788E5B-A432-4078-ACBF-339A66AE8BA8}" type="pres">
      <dgm:prSet presAssocID="{07CBE1D9-8398-483B-971F-D3381D1D24C7}" presName="wedge3Tx" presStyleLbl="node1" presStyleIdx="2" presStyleCnt="3">
        <dgm:presLayoutVars>
          <dgm:chMax val="0"/>
          <dgm:chPref val="0"/>
          <dgm:bulletEnabled val="1"/>
        </dgm:presLayoutVars>
      </dgm:prSet>
      <dgm:spPr/>
    </dgm:pt>
    <dgm:pt modelId="{55948644-1741-4F84-902D-E154E8DC7E42}" type="pres">
      <dgm:prSet presAssocID="{41AEE5EF-29D3-4515-83E2-EEBF58A56145}" presName="arrowWedge1" presStyleLbl="fgSibTrans2D1" presStyleIdx="0" presStyleCnt="3"/>
      <dgm:spPr/>
    </dgm:pt>
    <dgm:pt modelId="{6BCEFDCA-64EF-4E09-90F1-70EBF0336131}" type="pres">
      <dgm:prSet presAssocID="{182946D3-883D-4689-8A09-349E8023FCEE}" presName="arrowWedge2" presStyleLbl="fgSibTrans2D1" presStyleIdx="1" presStyleCnt="3"/>
      <dgm:spPr/>
    </dgm:pt>
    <dgm:pt modelId="{34C78C4C-FCCD-4E17-9E25-A59B7A455ABE}" type="pres">
      <dgm:prSet presAssocID="{9B3652FC-3AAE-461C-ABA9-0F28DC3BB960}" presName="arrowWedge3" presStyleLbl="fgSibTrans2D1" presStyleIdx="2" presStyleCnt="3"/>
      <dgm:spPr/>
    </dgm:pt>
  </dgm:ptLst>
  <dgm:cxnLst>
    <dgm:cxn modelId="{172A5E01-7DCB-1648-999C-F9B9D8B17A7A}" type="presOf" srcId="{7CFF486E-77EE-4834-9E72-0B19EE30F2D6}" destId="{51F46F0A-2954-4F8C-A79E-DDD8D4148D0C}" srcOrd="1" destOrd="0" presId="urn:microsoft.com/office/officeart/2005/8/layout/cycle8"/>
    <dgm:cxn modelId="{6F077C12-2F4D-A646-A9FB-3F178386B310}" type="presOf" srcId="{7CFF486E-77EE-4834-9E72-0B19EE30F2D6}" destId="{703EFD4C-12B4-4935-A082-9E884EFF13B1}" srcOrd="0" destOrd="0" presId="urn:microsoft.com/office/officeart/2005/8/layout/cycle8"/>
    <dgm:cxn modelId="{C397783B-366A-A643-A116-0280344E6546}" type="presOf" srcId="{66CF652E-78BB-48F0-B2A3-F24A2E7DE1EC}" destId="{4972878A-1623-47CC-81F8-3FB812DA9FD0}" srcOrd="1" destOrd="0" presId="urn:microsoft.com/office/officeart/2005/8/layout/cycle8"/>
    <dgm:cxn modelId="{5B451442-9205-4661-AFDC-1029D9941ABE}" srcId="{07CBE1D9-8398-483B-971F-D3381D1D24C7}" destId="{66CF652E-78BB-48F0-B2A3-F24A2E7DE1EC}" srcOrd="1" destOrd="0" parTransId="{CDF0C1A4-6EAB-4B78-BFA1-663F9A2EB135}" sibTransId="{182946D3-883D-4689-8A09-349E8023FCEE}"/>
    <dgm:cxn modelId="{9DD3A344-8BEC-0A42-81D7-2DDF40078ABB}" type="presOf" srcId="{07CBE1D9-8398-483B-971F-D3381D1D24C7}" destId="{B87D79B3-FA37-4E3D-82A9-09F13105189F}" srcOrd="0" destOrd="0" presId="urn:microsoft.com/office/officeart/2005/8/layout/cycle8"/>
    <dgm:cxn modelId="{4C768678-D38E-4D06-909D-A7428772B239}" srcId="{07CBE1D9-8398-483B-971F-D3381D1D24C7}" destId="{7CFF486E-77EE-4834-9E72-0B19EE30F2D6}" srcOrd="0" destOrd="0" parTransId="{34655D9A-327F-4A4B-85D7-0F97152608F6}" sibTransId="{41AEE5EF-29D3-4515-83E2-EEBF58A56145}"/>
    <dgm:cxn modelId="{C9D2A799-989E-47C7-9620-A8F72EFEE6DF}" srcId="{07CBE1D9-8398-483B-971F-D3381D1D24C7}" destId="{419F1DC8-532E-4250-B819-A7FF9C377046}" srcOrd="2" destOrd="0" parTransId="{2B080382-E595-4179-9F5D-1EDD94826842}" sibTransId="{9B3652FC-3AAE-461C-ABA9-0F28DC3BB960}"/>
    <dgm:cxn modelId="{294B7BA8-4904-874B-934F-4B9D0CFA7438}" type="presOf" srcId="{66CF652E-78BB-48F0-B2A3-F24A2E7DE1EC}" destId="{BE73CC4B-63A6-4139-AFB7-2B91405FE0FA}" srcOrd="0" destOrd="0" presId="urn:microsoft.com/office/officeart/2005/8/layout/cycle8"/>
    <dgm:cxn modelId="{BFA09EDA-4EF1-3540-BBF0-7F77095E64FF}" type="presOf" srcId="{419F1DC8-532E-4250-B819-A7FF9C377046}" destId="{41788E5B-A432-4078-ACBF-339A66AE8BA8}" srcOrd="1" destOrd="0" presId="urn:microsoft.com/office/officeart/2005/8/layout/cycle8"/>
    <dgm:cxn modelId="{9FCA13DD-9F59-6D40-A0ED-498A74BFFD70}" type="presOf" srcId="{419F1DC8-532E-4250-B819-A7FF9C377046}" destId="{88AFD49F-85D1-4BE6-A57E-1C10076FC028}" srcOrd="0" destOrd="0" presId="urn:microsoft.com/office/officeart/2005/8/layout/cycle8"/>
    <dgm:cxn modelId="{AD10337A-8F2E-2542-8EC7-37CE7601D218}" type="presParOf" srcId="{B87D79B3-FA37-4E3D-82A9-09F13105189F}" destId="{703EFD4C-12B4-4935-A082-9E884EFF13B1}" srcOrd="0" destOrd="0" presId="urn:microsoft.com/office/officeart/2005/8/layout/cycle8"/>
    <dgm:cxn modelId="{ABFDA4B0-9C83-324F-BDDB-39F903A0E166}" type="presParOf" srcId="{B87D79B3-FA37-4E3D-82A9-09F13105189F}" destId="{1B56D261-2BF4-48D4-AD25-7ED551763D4F}" srcOrd="1" destOrd="0" presId="urn:microsoft.com/office/officeart/2005/8/layout/cycle8"/>
    <dgm:cxn modelId="{6D431B0B-C490-A640-A4FF-88B356E9C4DA}" type="presParOf" srcId="{B87D79B3-FA37-4E3D-82A9-09F13105189F}" destId="{C91615B5-92A1-4995-AFD8-38905CDC10E5}" srcOrd="2" destOrd="0" presId="urn:microsoft.com/office/officeart/2005/8/layout/cycle8"/>
    <dgm:cxn modelId="{E38A215C-8421-4F49-B390-EB5AF1D907A6}" type="presParOf" srcId="{B87D79B3-FA37-4E3D-82A9-09F13105189F}" destId="{51F46F0A-2954-4F8C-A79E-DDD8D4148D0C}" srcOrd="3" destOrd="0" presId="urn:microsoft.com/office/officeart/2005/8/layout/cycle8"/>
    <dgm:cxn modelId="{F37BEA07-D9F1-9144-A685-384B9D2BFA96}" type="presParOf" srcId="{B87D79B3-FA37-4E3D-82A9-09F13105189F}" destId="{BE73CC4B-63A6-4139-AFB7-2B91405FE0FA}" srcOrd="4" destOrd="0" presId="urn:microsoft.com/office/officeart/2005/8/layout/cycle8"/>
    <dgm:cxn modelId="{62438946-7908-4D45-BCBA-6F6AFEFEBB87}" type="presParOf" srcId="{B87D79B3-FA37-4E3D-82A9-09F13105189F}" destId="{6C9C812D-28AE-4810-8F97-9893ED222B70}" srcOrd="5" destOrd="0" presId="urn:microsoft.com/office/officeart/2005/8/layout/cycle8"/>
    <dgm:cxn modelId="{65F29692-0E4E-6949-94BF-F0D40D0DE21B}" type="presParOf" srcId="{B87D79B3-FA37-4E3D-82A9-09F13105189F}" destId="{013EB2A2-AA2C-4F1C-9097-5EB1DAB7A07B}" srcOrd="6" destOrd="0" presId="urn:microsoft.com/office/officeart/2005/8/layout/cycle8"/>
    <dgm:cxn modelId="{7B02F68D-3D84-A849-B3CB-C469015420E9}" type="presParOf" srcId="{B87D79B3-FA37-4E3D-82A9-09F13105189F}" destId="{4972878A-1623-47CC-81F8-3FB812DA9FD0}" srcOrd="7" destOrd="0" presId="urn:microsoft.com/office/officeart/2005/8/layout/cycle8"/>
    <dgm:cxn modelId="{4768BEE0-0CC7-2B4D-AEB6-4DF946CE05B7}" type="presParOf" srcId="{B87D79B3-FA37-4E3D-82A9-09F13105189F}" destId="{88AFD49F-85D1-4BE6-A57E-1C10076FC028}" srcOrd="8" destOrd="0" presId="urn:microsoft.com/office/officeart/2005/8/layout/cycle8"/>
    <dgm:cxn modelId="{8201CC39-DDDC-8346-8337-74F576037D2F}" type="presParOf" srcId="{B87D79B3-FA37-4E3D-82A9-09F13105189F}" destId="{B2C9679C-DED4-4BAA-A18F-48834C8040BC}" srcOrd="9" destOrd="0" presId="urn:microsoft.com/office/officeart/2005/8/layout/cycle8"/>
    <dgm:cxn modelId="{194D6F5F-BA0E-7448-A899-7051A71872C8}" type="presParOf" srcId="{B87D79B3-FA37-4E3D-82A9-09F13105189F}" destId="{783E0EBD-ECCD-43E6-9F24-7F67960371B1}" srcOrd="10" destOrd="0" presId="urn:microsoft.com/office/officeart/2005/8/layout/cycle8"/>
    <dgm:cxn modelId="{17B58CBB-1322-4249-8A2B-0B351DE2634C}" type="presParOf" srcId="{B87D79B3-FA37-4E3D-82A9-09F13105189F}" destId="{41788E5B-A432-4078-ACBF-339A66AE8BA8}" srcOrd="11" destOrd="0" presId="urn:microsoft.com/office/officeart/2005/8/layout/cycle8"/>
    <dgm:cxn modelId="{799D96BA-0C64-0F4A-9D8D-AE78B0AA21C1}" type="presParOf" srcId="{B87D79B3-FA37-4E3D-82A9-09F13105189F}" destId="{55948644-1741-4F84-902D-E154E8DC7E42}" srcOrd="12" destOrd="0" presId="urn:microsoft.com/office/officeart/2005/8/layout/cycle8"/>
    <dgm:cxn modelId="{B9EB7EB4-3F77-2B47-AA58-660B059CB4C9}" type="presParOf" srcId="{B87D79B3-FA37-4E3D-82A9-09F13105189F}" destId="{6BCEFDCA-64EF-4E09-90F1-70EBF0336131}" srcOrd="13" destOrd="0" presId="urn:microsoft.com/office/officeart/2005/8/layout/cycle8"/>
    <dgm:cxn modelId="{ACDFD3DA-CEBB-3743-8269-5A3BABD58C30}" type="presParOf" srcId="{B87D79B3-FA37-4E3D-82A9-09F13105189F}" destId="{34C78C4C-FCCD-4E17-9E25-A59B7A455ABE}"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8131B-FD33-F64A-8DFE-FB2167A1A577}">
      <dsp:nvSpPr>
        <dsp:cNvPr id="0" name=""/>
        <dsp:cNvSpPr/>
      </dsp:nvSpPr>
      <dsp:spPr>
        <a:xfrm>
          <a:off x="5212" y="627804"/>
          <a:ext cx="2175388" cy="3270353"/>
        </a:xfrm>
        <a:prstGeom prst="roundRect">
          <a:avLst>
            <a:gd name="adj" fmla="val 10000"/>
          </a:avLst>
        </a:prstGeom>
        <a:solidFill>
          <a:srgbClr val="009ED6"/>
        </a:solidFill>
        <a:ln w="25400" cap="flat" cmpd="sng" algn="ctr">
          <a:solidFill>
            <a:schemeClr val="accent2"/>
          </a:solidFill>
          <a:prstDash val="solid"/>
        </a:ln>
        <a:effectLst/>
        <a:scene3d>
          <a:camera prst="orthographicFront"/>
          <a:lightRig rig="chilly"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ts val="0"/>
            </a:spcAft>
            <a:buNone/>
          </a:pPr>
          <a:r>
            <a:rPr lang="en-US" sz="1400" kern="1200" dirty="0"/>
            <a:t>WHO: Sales Representatives </a:t>
          </a:r>
        </a:p>
        <a:p>
          <a:pPr lvl="0" algn="l" defTabSz="622300">
            <a:lnSpc>
              <a:spcPct val="90000"/>
            </a:lnSpc>
            <a:spcBef>
              <a:spcPct val="0"/>
            </a:spcBef>
            <a:spcAft>
              <a:spcPts val="0"/>
            </a:spcAft>
            <a:buNone/>
          </a:pPr>
          <a:endParaRPr lang="en-US" sz="1400" kern="1200" dirty="0"/>
        </a:p>
        <a:p>
          <a:pPr lvl="0" algn="l" defTabSz="622300">
            <a:lnSpc>
              <a:spcPct val="90000"/>
            </a:lnSpc>
            <a:spcBef>
              <a:spcPct val="0"/>
            </a:spcBef>
            <a:spcAft>
              <a:spcPts val="0"/>
            </a:spcAft>
            <a:buNone/>
          </a:pPr>
          <a:r>
            <a:rPr lang="en-US" sz="1400" kern="1200" dirty="0"/>
            <a:t>WHAT: find Customers Interested in irrigation monitoring and/or pump control.</a:t>
          </a:r>
        </a:p>
        <a:p>
          <a:pPr lvl="0" algn="l" defTabSz="622300">
            <a:lnSpc>
              <a:spcPct val="90000"/>
            </a:lnSpc>
            <a:spcBef>
              <a:spcPct val="0"/>
            </a:spcBef>
            <a:spcAft>
              <a:spcPts val="0"/>
            </a:spcAft>
            <a:buNone/>
          </a:pPr>
          <a:endParaRPr lang="en-US" sz="1400" kern="1200" dirty="0"/>
        </a:p>
        <a:p>
          <a:pPr lvl="0" algn="l" defTabSz="622300">
            <a:lnSpc>
              <a:spcPct val="90000"/>
            </a:lnSpc>
            <a:spcBef>
              <a:spcPct val="0"/>
            </a:spcBef>
            <a:spcAft>
              <a:spcPts val="0"/>
            </a:spcAft>
            <a:buNone/>
          </a:pPr>
          <a:r>
            <a:rPr lang="en-US" sz="1400" kern="1200" dirty="0"/>
            <a:t>2. Identify sites:</a:t>
          </a:r>
        </a:p>
        <a:p>
          <a:pPr lvl="0" algn="l" defTabSz="622300">
            <a:lnSpc>
              <a:spcPct val="90000"/>
            </a:lnSpc>
            <a:spcBef>
              <a:spcPct val="0"/>
            </a:spcBef>
            <a:spcAft>
              <a:spcPts val="0"/>
            </a:spcAft>
            <a:buNone/>
          </a:pPr>
          <a:r>
            <a:rPr lang="en-US" sz="1400" kern="1200" dirty="0"/>
            <a:t>     . Pumps &gt; 50HP</a:t>
          </a:r>
        </a:p>
        <a:p>
          <a:pPr marL="290513" lvl="0" indent="-290513" algn="l" defTabSz="622300">
            <a:lnSpc>
              <a:spcPct val="90000"/>
            </a:lnSpc>
            <a:spcBef>
              <a:spcPct val="0"/>
            </a:spcBef>
            <a:spcAft>
              <a:spcPts val="0"/>
            </a:spcAft>
            <a:buNone/>
          </a:pPr>
          <a:r>
            <a:rPr lang="en-US" sz="1400" kern="1200" dirty="0"/>
            <a:t>     . Customer wants monitoring/control</a:t>
          </a:r>
        </a:p>
        <a:p>
          <a:pPr marL="290513" lvl="0" indent="-290513" algn="l" defTabSz="622300">
            <a:lnSpc>
              <a:spcPct val="90000"/>
            </a:lnSpc>
            <a:spcBef>
              <a:spcPct val="0"/>
            </a:spcBef>
            <a:spcAft>
              <a:spcPts val="0"/>
            </a:spcAft>
            <a:buNone/>
          </a:pPr>
          <a:r>
            <a:rPr lang="en-US" sz="1400" kern="1200" dirty="0"/>
            <a:t>      . Willing to shut off </a:t>
          </a:r>
          <a:r>
            <a:rPr lang="en-US" sz="1400" kern="1200" dirty="0" err="1"/>
            <a:t>duirng</a:t>
          </a:r>
          <a:r>
            <a:rPr lang="en-US" sz="1400" kern="1200" dirty="0"/>
            <a:t> summer months	</a:t>
          </a:r>
        </a:p>
      </dsp:txBody>
      <dsp:txXfrm>
        <a:off x="68927" y="691519"/>
        <a:ext cx="2047958" cy="3142923"/>
      </dsp:txXfrm>
    </dsp:sp>
    <dsp:sp modelId="{654B1BEF-09EB-9949-8C84-8FB7ED7C95AB}">
      <dsp:nvSpPr>
        <dsp:cNvPr id="0" name=""/>
        <dsp:cNvSpPr/>
      </dsp:nvSpPr>
      <dsp:spPr>
        <a:xfrm>
          <a:off x="2398183" y="1993179"/>
          <a:ext cx="461274" cy="539604"/>
        </a:xfrm>
        <a:prstGeom prst="rightArrow">
          <a:avLst>
            <a:gd name="adj1" fmla="val 60000"/>
            <a:gd name="adj2" fmla="val 50000"/>
          </a:avLst>
        </a:prstGeom>
        <a:solidFill>
          <a:schemeClr val="tx2">
            <a:lumMod val="60000"/>
            <a:lumOff val="40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2398183" y="2101100"/>
        <a:ext cx="322892" cy="323762"/>
      </dsp:txXfrm>
    </dsp:sp>
    <dsp:sp modelId="{FAD26AF0-3851-C744-A326-7F9EB03490A2}">
      <dsp:nvSpPr>
        <dsp:cNvPr id="0" name=""/>
        <dsp:cNvSpPr/>
      </dsp:nvSpPr>
      <dsp:spPr>
        <a:xfrm>
          <a:off x="3050930" y="660463"/>
          <a:ext cx="2336138" cy="3205036"/>
        </a:xfrm>
        <a:prstGeom prst="roundRect">
          <a:avLst>
            <a:gd name="adj" fmla="val 10000"/>
          </a:avLst>
        </a:prstGeom>
        <a:solidFill>
          <a:schemeClr val="accent3"/>
        </a:solidFill>
        <a:ln w="25400" cap="flat" cmpd="sng" algn="ctr">
          <a:solidFill>
            <a:schemeClr val="accent1"/>
          </a:solidFill>
          <a:prstDash val="solid"/>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WHO: Sales and PMC team </a:t>
          </a:r>
        </a:p>
        <a:p>
          <a:pPr marL="0" lvl="0" indent="0" algn="l" defTabSz="622300">
            <a:lnSpc>
              <a:spcPct val="90000"/>
            </a:lnSpc>
            <a:spcBef>
              <a:spcPct val="0"/>
            </a:spcBef>
            <a:spcAft>
              <a:spcPct val="35000"/>
            </a:spcAft>
            <a:buNone/>
          </a:pPr>
          <a:r>
            <a:rPr lang="en-US" sz="1400" kern="1200" dirty="0"/>
            <a:t>WHAT: Get from Customer: </a:t>
          </a:r>
        </a:p>
        <a:p>
          <a:pPr marL="0" lvl="0" indent="0" algn="l" defTabSz="622300">
            <a:lnSpc>
              <a:spcPct val="90000"/>
            </a:lnSpc>
            <a:spcBef>
              <a:spcPct val="0"/>
            </a:spcBef>
            <a:spcAft>
              <a:spcPct val="35000"/>
            </a:spcAft>
            <a:buNone/>
          </a:pPr>
          <a:r>
            <a:rPr lang="en-US" sz="1400" kern="1200" dirty="0"/>
            <a:t>1. CISR , </a:t>
          </a:r>
          <a:r>
            <a:rPr lang="en-US" sz="1400" kern="1200" dirty="0" err="1"/>
            <a:t>Authroization</a:t>
          </a:r>
          <a:r>
            <a:rPr lang="en-US" sz="1400" kern="1200" dirty="0"/>
            <a:t> to review utility bills </a:t>
          </a:r>
        </a:p>
        <a:p>
          <a:pPr marL="0" lvl="0" indent="0" algn="l" defTabSz="622300">
            <a:lnSpc>
              <a:spcPct val="90000"/>
            </a:lnSpc>
            <a:spcBef>
              <a:spcPct val="0"/>
            </a:spcBef>
            <a:spcAft>
              <a:spcPct val="35000"/>
            </a:spcAft>
            <a:buNone/>
          </a:pPr>
          <a:r>
            <a:rPr lang="en-US" sz="1400" kern="1200" dirty="0"/>
            <a:t>2. All utility accounts with HP &gt; 50 HP. This might be front page of bills, or a spreadsheet with:</a:t>
          </a:r>
        </a:p>
        <a:p>
          <a:pPr marL="0" lvl="0" indent="0" algn="l" defTabSz="622300">
            <a:lnSpc>
              <a:spcPct val="90000"/>
            </a:lnSpc>
            <a:spcBef>
              <a:spcPct val="0"/>
            </a:spcBef>
            <a:spcAft>
              <a:spcPct val="35000"/>
            </a:spcAft>
            <a:buNone/>
          </a:pPr>
          <a:r>
            <a:rPr lang="en-US" sz="1400" kern="1200" dirty="0"/>
            <a:t>. Service Account</a:t>
          </a:r>
        </a:p>
        <a:p>
          <a:pPr marL="0" lvl="0" indent="0" algn="l" defTabSz="622300">
            <a:lnSpc>
              <a:spcPct val="90000"/>
            </a:lnSpc>
            <a:spcBef>
              <a:spcPct val="0"/>
            </a:spcBef>
            <a:spcAft>
              <a:spcPct val="35000"/>
            </a:spcAft>
            <a:buNone/>
          </a:pPr>
          <a:r>
            <a:rPr lang="en-US" sz="1400" kern="1200" dirty="0"/>
            <a:t>. Meter #</a:t>
          </a:r>
        </a:p>
        <a:p>
          <a:pPr marL="0" lvl="0" indent="0" algn="l" defTabSz="622300">
            <a:lnSpc>
              <a:spcPct val="90000"/>
            </a:lnSpc>
            <a:spcBef>
              <a:spcPct val="0"/>
            </a:spcBef>
            <a:spcAft>
              <a:spcPct val="35000"/>
            </a:spcAft>
            <a:buNone/>
          </a:pPr>
          <a:r>
            <a:rPr lang="en-US" sz="1400" kern="1200" dirty="0"/>
            <a:t>. Service address</a:t>
          </a:r>
        </a:p>
        <a:p>
          <a:pPr marL="0" lvl="0" indent="0" algn="l" defTabSz="622300">
            <a:lnSpc>
              <a:spcPct val="90000"/>
            </a:lnSpc>
            <a:spcBef>
              <a:spcPct val="0"/>
            </a:spcBef>
            <a:spcAft>
              <a:spcPct val="35000"/>
            </a:spcAft>
            <a:buNone/>
          </a:pPr>
          <a:r>
            <a:rPr lang="en-US" sz="1400" kern="1200" dirty="0"/>
            <a:t>. Company name </a:t>
          </a:r>
        </a:p>
      </dsp:txBody>
      <dsp:txXfrm>
        <a:off x="3119353" y="728886"/>
        <a:ext cx="2199292" cy="3068190"/>
      </dsp:txXfrm>
    </dsp:sp>
    <dsp:sp modelId="{693C3E56-D347-A145-8D3D-EFF51DFC9E7D}">
      <dsp:nvSpPr>
        <dsp:cNvPr id="0" name=""/>
        <dsp:cNvSpPr/>
      </dsp:nvSpPr>
      <dsp:spPr>
        <a:xfrm>
          <a:off x="5605955" y="1993179"/>
          <a:ext cx="464037" cy="539604"/>
        </a:xfrm>
        <a:prstGeom prst="rightArrow">
          <a:avLst>
            <a:gd name="adj1" fmla="val 60000"/>
            <a:gd name="adj2" fmla="val 50000"/>
          </a:avLst>
        </a:prstGeom>
        <a:solidFill>
          <a:schemeClr val="accent3"/>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605955" y="2101100"/>
        <a:ext cx="324826" cy="323762"/>
      </dsp:txXfrm>
    </dsp:sp>
    <dsp:sp modelId="{2A6A273D-73F1-8045-95D1-277777FF0E16}">
      <dsp:nvSpPr>
        <dsp:cNvPr id="0" name=""/>
        <dsp:cNvSpPr/>
      </dsp:nvSpPr>
      <dsp:spPr>
        <a:xfrm>
          <a:off x="6262611" y="810365"/>
          <a:ext cx="1966988" cy="2905231"/>
        </a:xfrm>
        <a:prstGeom prst="roundRect">
          <a:avLst>
            <a:gd name="adj" fmla="val 10000"/>
          </a:avLst>
        </a:prstGeom>
        <a:solidFill>
          <a:srgbClr val="FFFF00"/>
        </a:solidFill>
        <a:ln w="25400" cap="flat" cmpd="sng" algn="ctr">
          <a:solidFill>
            <a:schemeClr val="accent3"/>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WHO: PMC team</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1. Gather utility data on historical energy usage.</a:t>
          </a:r>
        </a:p>
        <a:p>
          <a:pPr marL="0" lvl="0" indent="0" algn="l" defTabSz="622300">
            <a:lnSpc>
              <a:spcPct val="90000"/>
            </a:lnSpc>
            <a:spcBef>
              <a:spcPct val="0"/>
            </a:spcBef>
            <a:spcAft>
              <a:spcPct val="35000"/>
            </a:spcAft>
            <a:buNone/>
          </a:pPr>
          <a:r>
            <a:rPr lang="en-US" sz="1400" kern="1200" dirty="0"/>
            <a:t>2.Technology Incentive Application, Customer signs, send to utility.</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b="1" kern="1200" dirty="0"/>
            <a:t>Time: Approval 1-2 months</a:t>
          </a:r>
        </a:p>
      </dsp:txBody>
      <dsp:txXfrm>
        <a:off x="6320222" y="867976"/>
        <a:ext cx="1851766" cy="2790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8131B-FD33-F64A-8DFE-FB2167A1A577}">
      <dsp:nvSpPr>
        <dsp:cNvPr id="0" name=""/>
        <dsp:cNvSpPr/>
      </dsp:nvSpPr>
      <dsp:spPr>
        <a:xfrm>
          <a:off x="0" y="927411"/>
          <a:ext cx="2278993" cy="2855759"/>
        </a:xfrm>
        <a:prstGeom prst="roundRect">
          <a:avLst>
            <a:gd name="adj" fmla="val 10000"/>
          </a:avLst>
        </a:prstGeom>
        <a:solidFill>
          <a:schemeClr val="accent3"/>
        </a:solidFill>
        <a:ln w="25400" cap="flat" cmpd="sng" algn="ctr">
          <a:solidFill>
            <a:schemeClr val="accent2"/>
          </a:solidFill>
          <a:prstDash val="solid"/>
        </a:ln>
        <a:effectLst/>
        <a:scene3d>
          <a:camera prst="orthographicFront"/>
          <a:lightRig rig="chilly"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ts val="0"/>
            </a:spcAft>
            <a:buNone/>
          </a:pPr>
          <a:r>
            <a:rPr lang="en-US" sz="1400" kern="1200" dirty="0"/>
            <a:t>Who: Sales Rep and PMC Rep  </a:t>
          </a:r>
        </a:p>
        <a:p>
          <a:pPr marL="0" lvl="0" indent="0" algn="l" defTabSz="622300">
            <a:lnSpc>
              <a:spcPct val="90000"/>
            </a:lnSpc>
            <a:spcBef>
              <a:spcPct val="0"/>
            </a:spcBef>
            <a:spcAft>
              <a:spcPts val="0"/>
            </a:spcAft>
            <a:buNone/>
          </a:pPr>
          <a:endParaRPr lang="en-US" sz="1400" kern="1200" dirty="0"/>
        </a:p>
        <a:p>
          <a:pPr marL="0" lvl="0" indent="0" algn="l" defTabSz="622300">
            <a:lnSpc>
              <a:spcPct val="90000"/>
            </a:lnSpc>
            <a:spcBef>
              <a:spcPct val="0"/>
            </a:spcBef>
            <a:spcAft>
              <a:spcPts val="0"/>
            </a:spcAft>
            <a:buNone/>
          </a:pPr>
          <a:r>
            <a:rPr lang="en-US" sz="1400" kern="1200" dirty="0"/>
            <a:t>1. Meet with Customer and discuss results of utility incentive application.</a:t>
          </a:r>
        </a:p>
        <a:p>
          <a:pPr marL="0" lvl="0" indent="0" algn="l" defTabSz="622300">
            <a:lnSpc>
              <a:spcPct val="90000"/>
            </a:lnSpc>
            <a:spcBef>
              <a:spcPct val="0"/>
            </a:spcBef>
            <a:spcAft>
              <a:spcPts val="0"/>
            </a:spcAft>
            <a:buNone/>
          </a:pPr>
          <a:endParaRPr lang="en-US" sz="1400" kern="1200" dirty="0"/>
        </a:p>
        <a:p>
          <a:pPr marL="0" lvl="0" indent="0" algn="l" defTabSz="622300">
            <a:lnSpc>
              <a:spcPct val="90000"/>
            </a:lnSpc>
            <a:spcBef>
              <a:spcPct val="0"/>
            </a:spcBef>
            <a:spcAft>
              <a:spcPts val="0"/>
            </a:spcAft>
            <a:buNone/>
          </a:pPr>
          <a:r>
            <a:rPr lang="en-US" sz="1400" kern="1200" dirty="0"/>
            <a:t>2.Decide on project and budget </a:t>
          </a:r>
        </a:p>
        <a:p>
          <a:pPr marL="0" lvl="0" indent="0" algn="l" defTabSz="622300">
            <a:lnSpc>
              <a:spcPct val="90000"/>
            </a:lnSpc>
            <a:spcBef>
              <a:spcPct val="0"/>
            </a:spcBef>
            <a:spcAft>
              <a:spcPts val="0"/>
            </a:spcAft>
            <a:buNone/>
          </a:pPr>
          <a:endParaRPr lang="en-US" sz="1400" kern="1200" dirty="0"/>
        </a:p>
        <a:p>
          <a:pPr marL="0" lvl="0" indent="0" algn="l" defTabSz="622300">
            <a:lnSpc>
              <a:spcPct val="90000"/>
            </a:lnSpc>
            <a:spcBef>
              <a:spcPct val="0"/>
            </a:spcBef>
            <a:spcAft>
              <a:spcPts val="0"/>
            </a:spcAft>
            <a:buNone/>
          </a:pPr>
          <a:r>
            <a:rPr lang="en-US" sz="1400" kern="1200" dirty="0"/>
            <a:t>3. Get approval from customer to proceed.</a:t>
          </a:r>
        </a:p>
        <a:p>
          <a:pPr marL="0" lvl="0" indent="0" algn="l" defTabSz="622300">
            <a:lnSpc>
              <a:spcPct val="90000"/>
            </a:lnSpc>
            <a:spcBef>
              <a:spcPct val="0"/>
            </a:spcBef>
            <a:spcAft>
              <a:spcPts val="0"/>
            </a:spcAft>
            <a:buNone/>
          </a:pPr>
          <a:endParaRPr lang="en-US" sz="1400" kern="1200" dirty="0"/>
        </a:p>
        <a:p>
          <a:pPr marL="0" lvl="0" indent="0" algn="l" defTabSz="622300">
            <a:lnSpc>
              <a:spcPct val="90000"/>
            </a:lnSpc>
            <a:spcBef>
              <a:spcPct val="0"/>
            </a:spcBef>
            <a:spcAft>
              <a:spcPts val="0"/>
            </a:spcAft>
            <a:buNone/>
          </a:pPr>
          <a:r>
            <a:rPr lang="en-US" sz="1400" b="1" kern="1200" dirty="0"/>
            <a:t>Time: 2-3 Weeks</a:t>
          </a:r>
        </a:p>
        <a:p>
          <a:pPr marL="0" lvl="0" indent="0" algn="l" defTabSz="622300">
            <a:lnSpc>
              <a:spcPct val="90000"/>
            </a:lnSpc>
            <a:spcBef>
              <a:spcPct val="0"/>
            </a:spcBef>
            <a:spcAft>
              <a:spcPts val="0"/>
            </a:spcAft>
            <a:buNone/>
          </a:pPr>
          <a:endParaRPr lang="en-US" sz="1400" kern="1200" dirty="0"/>
        </a:p>
      </dsp:txBody>
      <dsp:txXfrm>
        <a:off x="66749" y="994160"/>
        <a:ext cx="2145495" cy="2722261"/>
      </dsp:txXfrm>
    </dsp:sp>
    <dsp:sp modelId="{654B1BEF-09EB-9949-8C84-8FB7ED7C95AB}">
      <dsp:nvSpPr>
        <dsp:cNvPr id="0" name=""/>
        <dsp:cNvSpPr/>
      </dsp:nvSpPr>
      <dsp:spPr>
        <a:xfrm rot="21560854">
          <a:off x="2509092" y="2051683"/>
          <a:ext cx="487873" cy="570467"/>
        </a:xfrm>
        <a:prstGeom prst="rightArrow">
          <a:avLst>
            <a:gd name="adj1" fmla="val 60000"/>
            <a:gd name="adj2" fmla="val 50000"/>
          </a:avLst>
        </a:prstGeom>
        <a:solidFill>
          <a:schemeClr val="tx2">
            <a:lumMod val="60000"/>
            <a:lumOff val="4000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509097" y="2166609"/>
        <a:ext cx="341511" cy="342281"/>
      </dsp:txXfrm>
    </dsp:sp>
    <dsp:sp modelId="{FAD26AF0-3851-C744-A326-7F9EB03490A2}">
      <dsp:nvSpPr>
        <dsp:cNvPr id="0" name=""/>
        <dsp:cNvSpPr/>
      </dsp:nvSpPr>
      <dsp:spPr>
        <a:xfrm>
          <a:off x="3199450" y="999346"/>
          <a:ext cx="2267124" cy="2639158"/>
        </a:xfrm>
        <a:prstGeom prst="roundRect">
          <a:avLst>
            <a:gd name="adj" fmla="val 10000"/>
          </a:avLst>
        </a:prstGeom>
        <a:solidFill>
          <a:srgbClr val="FFFF00"/>
        </a:solidFill>
        <a:ln w="25400" cap="flat" cmpd="sng" algn="ctr">
          <a:solidFill>
            <a:schemeClr val="accent1"/>
          </a:solidFill>
          <a:prstDash val="solid"/>
        </a:ln>
        <a:effectLst/>
        <a:scene3d>
          <a:camera prst="orthographicFront"/>
          <a:lightRig rig="chilly"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Who: PMC Team</a:t>
          </a:r>
        </a:p>
        <a:p>
          <a:pPr marL="0" lvl="0" indent="0" algn="l" defTabSz="622300">
            <a:lnSpc>
              <a:spcPct val="90000"/>
            </a:lnSpc>
            <a:spcBef>
              <a:spcPct val="0"/>
            </a:spcBef>
            <a:spcAft>
              <a:spcPct val="35000"/>
            </a:spcAft>
            <a:buNone/>
          </a:pPr>
          <a:r>
            <a:rPr lang="en-US" sz="1400" kern="1200" dirty="0"/>
            <a:t>1. Field Survey </a:t>
          </a:r>
        </a:p>
        <a:p>
          <a:pPr marL="0" lvl="0" indent="0" algn="l" defTabSz="622300">
            <a:lnSpc>
              <a:spcPct val="90000"/>
            </a:lnSpc>
            <a:spcBef>
              <a:spcPct val="0"/>
            </a:spcBef>
            <a:spcAft>
              <a:spcPct val="35000"/>
            </a:spcAft>
            <a:buNone/>
          </a:pPr>
          <a:r>
            <a:rPr lang="en-US" sz="1400" kern="1200" dirty="0"/>
            <a:t>2. Confirm project aspects </a:t>
          </a:r>
        </a:p>
        <a:p>
          <a:pPr marL="0" lvl="0" indent="0" algn="l" defTabSz="622300">
            <a:lnSpc>
              <a:spcPct val="90000"/>
            </a:lnSpc>
            <a:spcBef>
              <a:spcPct val="0"/>
            </a:spcBef>
            <a:spcAft>
              <a:spcPct val="35000"/>
            </a:spcAft>
            <a:buNone/>
          </a:pPr>
          <a:r>
            <a:rPr lang="en-US" sz="1400" kern="1200" dirty="0"/>
            <a:t>3. Installation</a:t>
          </a:r>
        </a:p>
        <a:p>
          <a:pPr marL="0" lvl="0" indent="0" algn="l" defTabSz="622300">
            <a:lnSpc>
              <a:spcPct val="90000"/>
            </a:lnSpc>
            <a:spcBef>
              <a:spcPct val="0"/>
            </a:spcBef>
            <a:spcAft>
              <a:spcPct val="35000"/>
            </a:spcAft>
            <a:buNone/>
          </a:pPr>
          <a:r>
            <a:rPr lang="en-US" sz="1400" kern="1200" dirty="0"/>
            <a:t>4. Demand Response enrollment</a:t>
          </a:r>
        </a:p>
        <a:p>
          <a:pPr marL="0" lvl="0" indent="0" algn="l" defTabSz="622300">
            <a:lnSpc>
              <a:spcPct val="90000"/>
            </a:lnSpc>
            <a:spcBef>
              <a:spcPct val="0"/>
            </a:spcBef>
            <a:spcAft>
              <a:spcPct val="35000"/>
            </a:spcAft>
            <a:buNone/>
          </a:pPr>
          <a:r>
            <a:rPr lang="en-US" sz="1400" kern="1200" dirty="0"/>
            <a:t>5. </a:t>
          </a:r>
          <a:r>
            <a:rPr lang="en-US" sz="1400" kern="1200" dirty="0" err="1"/>
            <a:t>AutoDR</a:t>
          </a:r>
          <a:r>
            <a:rPr lang="en-US" sz="1400" kern="1200" dirty="0"/>
            <a:t> utility testing</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b="1" kern="1200" dirty="0"/>
            <a:t>Time: 1 month</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endParaRPr lang="en-US" sz="1400" kern="1200" dirty="0"/>
        </a:p>
      </dsp:txBody>
      <dsp:txXfrm>
        <a:off x="3265852" y="1065748"/>
        <a:ext cx="2134320" cy="2506354"/>
      </dsp:txXfrm>
    </dsp:sp>
    <dsp:sp modelId="{693C3E56-D347-A145-8D3D-EFF51DFC9E7D}">
      <dsp:nvSpPr>
        <dsp:cNvPr id="0" name=""/>
        <dsp:cNvSpPr/>
      </dsp:nvSpPr>
      <dsp:spPr>
        <a:xfrm rot="115233">
          <a:off x="5663754" y="2085331"/>
          <a:ext cx="418503" cy="570467"/>
        </a:xfrm>
        <a:prstGeom prst="rightArrow">
          <a:avLst>
            <a:gd name="adj1" fmla="val 60000"/>
            <a:gd name="adj2" fmla="val 50000"/>
          </a:avLst>
        </a:prstGeom>
        <a:solidFill>
          <a:srgbClr val="FFFF00"/>
        </a:solidFill>
        <a:ln>
          <a:solidFill>
            <a:schemeClr val="tx1"/>
          </a:solid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a:solidFill>
              <a:srgbClr val="FFFF00"/>
            </a:solidFill>
          </a:endParaRPr>
        </a:p>
      </dsp:txBody>
      <dsp:txXfrm>
        <a:off x="5663789" y="2197320"/>
        <a:ext cx="292952" cy="342281"/>
      </dsp:txXfrm>
    </dsp:sp>
    <dsp:sp modelId="{2A6A273D-73F1-8045-95D1-277777FF0E16}">
      <dsp:nvSpPr>
        <dsp:cNvPr id="0" name=""/>
        <dsp:cNvSpPr/>
      </dsp:nvSpPr>
      <dsp:spPr>
        <a:xfrm>
          <a:off x="6255761" y="1035101"/>
          <a:ext cx="1830256" cy="2757968"/>
        </a:xfrm>
        <a:prstGeom prst="roundRect">
          <a:avLst>
            <a:gd name="adj" fmla="val 10000"/>
          </a:avLst>
        </a:prstGeom>
        <a:solidFill>
          <a:srgbClr val="FFFF00"/>
        </a:solidFill>
        <a:ln w="25400" cap="flat" cmpd="sng" algn="ctr">
          <a:solidFill>
            <a:schemeClr val="accent3"/>
          </a:solidFill>
          <a:prstDash val="solid"/>
        </a:ln>
        <a:effectLst/>
        <a:scene3d>
          <a:camera prst="orthographicFront"/>
          <a:lightRig rig="chilly" dir="t"/>
        </a:scene3d>
        <a:sp3d/>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Who: PMC team</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a:t>1. Invoice</a:t>
          </a:r>
          <a:endParaRPr lang="en-US" sz="1400" kern="1200" dirty="0"/>
        </a:p>
        <a:p>
          <a:pPr marL="0" lvl="0" indent="0" algn="l" defTabSz="622300">
            <a:lnSpc>
              <a:spcPct val="90000"/>
            </a:lnSpc>
            <a:spcBef>
              <a:spcPct val="0"/>
            </a:spcBef>
            <a:spcAft>
              <a:spcPct val="35000"/>
            </a:spcAft>
            <a:buNone/>
          </a:pPr>
          <a:r>
            <a:rPr lang="en-US" sz="1400" kern="1200" dirty="0"/>
            <a:t>2. Training</a:t>
          </a:r>
        </a:p>
        <a:p>
          <a:pPr marL="0" lvl="0" indent="0" algn="l" defTabSz="622300">
            <a:lnSpc>
              <a:spcPct val="90000"/>
            </a:lnSpc>
            <a:spcBef>
              <a:spcPct val="0"/>
            </a:spcBef>
            <a:spcAft>
              <a:spcPct val="35000"/>
            </a:spcAft>
            <a:buNone/>
          </a:pPr>
          <a:r>
            <a:rPr lang="en-US" sz="1400" kern="1200" dirty="0"/>
            <a:t>3. Support</a:t>
          </a:r>
        </a:p>
      </dsp:txBody>
      <dsp:txXfrm>
        <a:off x="6309367" y="1088707"/>
        <a:ext cx="1723044" cy="2650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EFD4C-12B4-4935-A082-9E884EFF13B1}">
      <dsp:nvSpPr>
        <dsp:cNvPr id="0" name=""/>
        <dsp:cNvSpPr/>
      </dsp:nvSpPr>
      <dsp:spPr>
        <a:xfrm>
          <a:off x="2226083" y="341757"/>
          <a:ext cx="4416552" cy="4416552"/>
        </a:xfrm>
        <a:prstGeom prst="pie">
          <a:avLst>
            <a:gd name="adj1" fmla="val 16200000"/>
            <a:gd name="adj2" fmla="val 18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Customers want equipment  and other value but are often slow to adopt due to cash concerns</a:t>
          </a:r>
        </a:p>
      </dsp:txBody>
      <dsp:txXfrm>
        <a:off x="4553712" y="1277645"/>
        <a:ext cx="1577340" cy="1314450"/>
      </dsp:txXfrm>
    </dsp:sp>
    <dsp:sp modelId="{BE73CC4B-63A6-4139-AFB7-2B91405FE0FA}">
      <dsp:nvSpPr>
        <dsp:cNvPr id="0" name=""/>
        <dsp:cNvSpPr/>
      </dsp:nvSpPr>
      <dsp:spPr>
        <a:xfrm>
          <a:off x="2135124" y="499491"/>
          <a:ext cx="4416552" cy="4416552"/>
        </a:xfrm>
        <a:prstGeom prst="pie">
          <a:avLst>
            <a:gd name="adj1" fmla="val 1800000"/>
            <a:gd name="adj2" fmla="val 90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PureSense can sell equipment and service to the customer and have the utility pay for it; accelerating our growth</a:t>
          </a:r>
        </a:p>
      </dsp:txBody>
      <dsp:txXfrm>
        <a:off x="3186684" y="3364992"/>
        <a:ext cx="2366010" cy="1156716"/>
      </dsp:txXfrm>
    </dsp:sp>
    <dsp:sp modelId="{88AFD49F-85D1-4BE6-A57E-1C10076FC028}">
      <dsp:nvSpPr>
        <dsp:cNvPr id="0" name=""/>
        <dsp:cNvSpPr/>
      </dsp:nvSpPr>
      <dsp:spPr>
        <a:xfrm>
          <a:off x="2044164" y="341757"/>
          <a:ext cx="4416552" cy="4416552"/>
        </a:xfrm>
        <a:prstGeom prst="pie">
          <a:avLst>
            <a:gd name="adj1" fmla="val 90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 tIns="18288" rIns="18288" bIns="18288" numCol="1" spcCol="1270" anchor="ctr" anchorCtr="0">
          <a:noAutofit/>
        </a:bodyPr>
        <a:lstStyle/>
        <a:p>
          <a:pPr marL="0" lvl="0" indent="0" algn="ctr" defTabSz="755650">
            <a:lnSpc>
              <a:spcPct val="90000"/>
            </a:lnSpc>
            <a:spcBef>
              <a:spcPct val="0"/>
            </a:spcBef>
            <a:spcAft>
              <a:spcPct val="35000"/>
            </a:spcAft>
            <a:buNone/>
          </a:pPr>
          <a:r>
            <a:rPr lang="en-US" sz="1700" kern="1200" dirty="0"/>
            <a:t>Utility wants power and is willing to pay for it because it’s in their interest</a:t>
          </a:r>
        </a:p>
      </dsp:txBody>
      <dsp:txXfrm>
        <a:off x="2555748" y="1277645"/>
        <a:ext cx="1577340" cy="1314450"/>
      </dsp:txXfrm>
    </dsp:sp>
    <dsp:sp modelId="{55948644-1741-4F84-902D-E154E8DC7E42}">
      <dsp:nvSpPr>
        <dsp:cNvPr id="0" name=""/>
        <dsp:cNvSpPr/>
      </dsp:nvSpPr>
      <dsp:spPr>
        <a:xfrm>
          <a:off x="1953042" y="68351"/>
          <a:ext cx="4963363" cy="4963363"/>
        </a:xfrm>
        <a:prstGeom prst="circularArrow">
          <a:avLst>
            <a:gd name="adj1" fmla="val 5085"/>
            <a:gd name="adj2" fmla="val 327528"/>
            <a:gd name="adj3" fmla="val 1472472"/>
            <a:gd name="adj4" fmla="val 16199432"/>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CEFDCA-64EF-4E09-90F1-70EBF0336131}">
      <dsp:nvSpPr>
        <dsp:cNvPr id="0" name=""/>
        <dsp:cNvSpPr/>
      </dsp:nvSpPr>
      <dsp:spPr>
        <a:xfrm>
          <a:off x="1861718" y="225806"/>
          <a:ext cx="4963363" cy="4963363"/>
        </a:xfrm>
        <a:prstGeom prst="circularArrow">
          <a:avLst>
            <a:gd name="adj1" fmla="val 5085"/>
            <a:gd name="adj2" fmla="val 327528"/>
            <a:gd name="adj3" fmla="val 8671970"/>
            <a:gd name="adj4" fmla="val 180050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C78C4C-FCCD-4E17-9E25-A59B7A455ABE}">
      <dsp:nvSpPr>
        <dsp:cNvPr id="0" name=""/>
        <dsp:cNvSpPr/>
      </dsp:nvSpPr>
      <dsp:spPr>
        <a:xfrm>
          <a:off x="1770393" y="68351"/>
          <a:ext cx="4963363" cy="4963363"/>
        </a:xfrm>
        <a:prstGeom prst="circularArrow">
          <a:avLst>
            <a:gd name="adj1" fmla="val 5085"/>
            <a:gd name="adj2" fmla="val 327528"/>
            <a:gd name="adj3" fmla="val 15873039"/>
            <a:gd name="adj4" fmla="val 9000000"/>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0289BDB-E32E-3E46-AA30-8B0D65D1E321}" type="datetimeFigureOut">
              <a:rPr lang="en-US"/>
              <a:pPr>
                <a:defRPr/>
              </a:pPr>
              <a:t>6/2/18</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EC1030A0-C3FF-334D-AA62-864DCF2B42B2}" type="slidenum">
              <a:rPr lang="en-US"/>
              <a:pPr>
                <a:defRPr/>
              </a:pPr>
              <a:t>‹#›</a:t>
            </a:fld>
            <a:endParaRPr lang="en-US" dirty="0"/>
          </a:p>
        </p:txBody>
      </p:sp>
    </p:spTree>
    <p:extLst>
      <p:ext uri="{BB962C8B-B14F-4D97-AF65-F5344CB8AC3E}">
        <p14:creationId xmlns:p14="http://schemas.microsoft.com/office/powerpoint/2010/main" val="2250060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fontAlgn="auto">
              <a:spcBef>
                <a:spcPts val="0"/>
              </a:spcBef>
              <a:spcAft>
                <a:spcPts val="0"/>
              </a:spcAft>
              <a:defRPr sz="1200">
                <a:latin typeface="+mn-lt"/>
                <a:ea typeface="+mn-ea"/>
                <a:cs typeface="+mn-cs"/>
              </a:defRPr>
            </a:lvl1pPr>
          </a:lstStyle>
          <a:p>
            <a:pPr>
              <a:defRPr/>
            </a:pPr>
            <a:fld id="{569F577E-C849-9144-8A29-2E17C47AA1E3}" type="datetimeFigureOut">
              <a:rPr lang="en-US"/>
              <a:pPr>
                <a:defRPr/>
              </a:pPr>
              <a:t>6/2/18</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3" tIns="48327" rIns="96653" bIns="48327" rtlCol="0" anchor="b"/>
          <a:lstStyle>
            <a:lvl1pPr algn="r" fontAlgn="auto">
              <a:spcBef>
                <a:spcPts val="0"/>
              </a:spcBef>
              <a:spcAft>
                <a:spcPts val="0"/>
              </a:spcAft>
              <a:defRPr sz="1200">
                <a:latin typeface="+mn-lt"/>
                <a:ea typeface="+mn-ea"/>
                <a:cs typeface="+mn-cs"/>
              </a:defRPr>
            </a:lvl1pPr>
          </a:lstStyle>
          <a:p>
            <a:pPr>
              <a:defRPr/>
            </a:pPr>
            <a:fld id="{3564DFAD-7F79-844A-8A91-8490964FAB32}" type="slidenum">
              <a:rPr lang="en-US"/>
              <a:pPr>
                <a:defRPr/>
              </a:pPr>
              <a:t>‹#›</a:t>
            </a:fld>
            <a:endParaRPr lang="en-US" dirty="0"/>
          </a:p>
        </p:txBody>
      </p:sp>
    </p:spTree>
    <p:extLst>
      <p:ext uri="{BB962C8B-B14F-4D97-AF65-F5344CB8AC3E}">
        <p14:creationId xmlns:p14="http://schemas.microsoft.com/office/powerpoint/2010/main" val="4206986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ct val="0"/>
              </a:spcBef>
              <a:spcAft>
                <a:spcPts val="0"/>
              </a:spcAft>
              <a:defRPr/>
            </a:pPr>
            <a:r>
              <a:rPr lang="en-US" b="1" dirty="0">
                <a:ea typeface="ＭＳ Ｐゴシック" pitchFamily="34" charset="-128"/>
                <a:cs typeface="+mn-cs"/>
              </a:rPr>
              <a:t>Slide 1: Welcome and Intro Slide</a:t>
            </a:r>
          </a:p>
          <a:p>
            <a:pPr eaLnBrk="1" fontAlgn="auto" hangingPunct="1">
              <a:spcBef>
                <a:spcPct val="0"/>
              </a:spcBef>
              <a:spcAft>
                <a:spcPts val="0"/>
              </a:spcAft>
              <a:defRPr/>
            </a:pPr>
            <a:endParaRPr lang="en-US" b="1" dirty="0">
              <a:ea typeface="ＭＳ Ｐゴシック" pitchFamily="34" charset="-128"/>
              <a:cs typeface="+mn-cs"/>
            </a:endParaRPr>
          </a:p>
          <a:p>
            <a:pPr eaLnBrk="1" fontAlgn="auto" hangingPunct="1">
              <a:spcBef>
                <a:spcPct val="0"/>
              </a:spcBef>
              <a:spcAft>
                <a:spcPts val="0"/>
              </a:spcAft>
              <a:defRPr/>
            </a:pPr>
            <a:r>
              <a:rPr lang="en-US" b="1" i="1" u="sng" dirty="0">
                <a:solidFill>
                  <a:srgbClr val="FF0000"/>
                </a:solidFill>
                <a:ea typeface="ＭＳ Ｐゴシック" pitchFamily="34" charset="-128"/>
                <a:cs typeface="+mn-cs"/>
              </a:rPr>
              <a:t>KEY POINTS</a:t>
            </a:r>
          </a:p>
          <a:p>
            <a:pPr marL="241653" indent="-241653" eaLnBrk="1" fontAlgn="auto" hangingPunct="1">
              <a:spcBef>
                <a:spcPct val="0"/>
              </a:spcBef>
              <a:spcAft>
                <a:spcPts val="0"/>
              </a:spcAft>
              <a:buFontTx/>
              <a:buAutoNum type="arabicParenR"/>
              <a:defRPr/>
            </a:pPr>
            <a:r>
              <a:rPr lang="en-US" dirty="0">
                <a:solidFill>
                  <a:srgbClr val="FF0000"/>
                </a:solidFill>
                <a:ea typeface="ＭＳ Ｐゴシック" pitchFamily="34" charset="-128"/>
                <a:cs typeface="+mn-cs"/>
              </a:rPr>
              <a:t>Greetings, introduce yourself and your colleagues</a:t>
            </a:r>
          </a:p>
          <a:p>
            <a:pPr marL="241653" indent="-241653" eaLnBrk="1" fontAlgn="auto" hangingPunct="1">
              <a:spcBef>
                <a:spcPct val="0"/>
              </a:spcBef>
              <a:spcAft>
                <a:spcPts val="0"/>
              </a:spcAft>
              <a:buFontTx/>
              <a:buAutoNum type="arabicParenR"/>
              <a:defRPr/>
            </a:pPr>
            <a:r>
              <a:rPr lang="en-US" dirty="0">
                <a:solidFill>
                  <a:srgbClr val="FF0000"/>
                </a:solidFill>
                <a:ea typeface="ＭＳ Ｐゴシック" pitchFamily="34" charset="-128"/>
                <a:cs typeface="+mn-cs"/>
              </a:rPr>
              <a:t>Goal for today: tell you how PureSense is already working with customers to solve the irrigation management issues you face today</a:t>
            </a:r>
          </a:p>
          <a:p>
            <a:pPr eaLnBrk="1" fontAlgn="auto" hangingPunct="1">
              <a:spcBef>
                <a:spcPct val="0"/>
              </a:spcBef>
              <a:spcAft>
                <a:spcPts val="0"/>
              </a:spcAft>
              <a:defRPr/>
            </a:pPr>
            <a:endParaRPr lang="en-US" dirty="0">
              <a:ea typeface="ＭＳ Ｐゴシック" pitchFamily="34" charset="-128"/>
              <a:cs typeface="+mn-cs"/>
            </a:endParaRPr>
          </a:p>
          <a:p>
            <a:pPr eaLnBrk="1" fontAlgn="auto" hangingPunct="1">
              <a:spcBef>
                <a:spcPct val="0"/>
              </a:spcBef>
              <a:spcAft>
                <a:spcPts val="0"/>
              </a:spcAft>
              <a:defRPr/>
            </a:pPr>
            <a:r>
              <a:rPr lang="en-US" b="1" dirty="0">
                <a:ea typeface="ＭＳ Ｐゴシック" pitchFamily="34" charset="-128"/>
                <a:cs typeface="+mn-cs"/>
              </a:rPr>
              <a:t>Transition:</a:t>
            </a:r>
            <a:r>
              <a:rPr lang="en-US" dirty="0">
                <a:ea typeface="ＭＳ Ｐゴシック" pitchFamily="34" charset="-128"/>
                <a:cs typeface="+mn-cs"/>
              </a:rPr>
              <a:t> </a:t>
            </a:r>
          </a:p>
          <a:p>
            <a:pPr eaLnBrk="1" fontAlgn="auto" hangingPunct="1">
              <a:spcBef>
                <a:spcPct val="0"/>
              </a:spcBef>
              <a:spcAft>
                <a:spcPts val="0"/>
              </a:spcAft>
              <a:defRPr/>
            </a:pPr>
            <a:r>
              <a:rPr lang="en-US" sz="1300" dirty="0"/>
              <a:t>First though, I’d like to start with a very brief overview of PureSense</a:t>
            </a:r>
            <a:r>
              <a:rPr lang="en-US" dirty="0">
                <a:ea typeface="ＭＳ Ｐゴシック" pitchFamily="34" charset="-128"/>
                <a:cs typeface="+mn-cs"/>
              </a:rPr>
              <a:t>.</a:t>
            </a:r>
          </a:p>
          <a:p>
            <a:pPr eaLnBrk="1" fontAlgn="auto" hangingPunct="1">
              <a:spcBef>
                <a:spcPct val="0"/>
              </a:spcBef>
              <a:spcAft>
                <a:spcPts val="0"/>
              </a:spcAft>
              <a:defRPr/>
            </a:pPr>
            <a:endParaRPr lang="en-US" dirty="0">
              <a:ea typeface="ＭＳ Ｐゴシック" pitchFamily="34" charset="-128"/>
              <a:cs typeface="+mn-cs"/>
            </a:endParaRPr>
          </a:p>
          <a:p>
            <a:pPr eaLnBrk="1" fontAlgn="auto" hangingPunct="1">
              <a:spcBef>
                <a:spcPct val="0"/>
              </a:spcBef>
              <a:spcAft>
                <a:spcPts val="0"/>
              </a:spcAft>
              <a:defRPr/>
            </a:pPr>
            <a:endParaRPr lang="en-US" dirty="0">
              <a:ea typeface="ＭＳ Ｐゴシック" pitchFamily="34" charset="-128"/>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4394298-0FD6-FD48-B431-0705E64F9050}" type="slidenum">
              <a:rPr lang="en-US" sz="1200">
                <a:cs typeface="Arial" charset="0"/>
              </a:rPr>
              <a:pPr eaLnBrk="1" fontAlgn="base" hangingPunct="1">
                <a:spcBef>
                  <a:spcPct val="0"/>
                </a:spcBef>
                <a:spcAft>
                  <a:spcPct val="0"/>
                </a:spcAft>
              </a:pPr>
              <a:t>1</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036311DA-AE27-194E-AD48-D6FCEE2D134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CB4A098A-48D8-4C46-82AA-CCD912B29DAC}"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C9E7905D-3BBB-6C4E-9ADF-08EAB09AEC12}"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8E0925D5-8B39-C344-ACEE-E6CC4993AC37}"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2B5C8754-B370-C741-B245-AD5C3E304C37}"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310DF57-DD2B-1543-AD70-59347547B69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F2BDCE1A-B497-B04E-B5BF-8FE9B930D559}"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BFB0E07F-6610-8C45-8C86-1C225C636204}"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C2B2BB47-01E2-DD4F-B62F-69016182918E}"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6FF7A88-656B-694C-BA3B-6DBD6AE1B5F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ct val="0"/>
              </a:spcBef>
              <a:spcAft>
                <a:spcPts val="0"/>
              </a:spcAft>
              <a:defRPr/>
            </a:pPr>
            <a:r>
              <a:rPr lang="en-US" b="1" dirty="0">
                <a:ea typeface="ＭＳ Ｐゴシック" pitchFamily="34" charset="-128"/>
                <a:cs typeface="+mn-cs"/>
              </a:rPr>
              <a:t>Slide 1: Welcome and Intro Slide</a:t>
            </a:r>
          </a:p>
          <a:p>
            <a:pPr eaLnBrk="1" fontAlgn="auto" hangingPunct="1">
              <a:spcBef>
                <a:spcPct val="0"/>
              </a:spcBef>
              <a:spcAft>
                <a:spcPts val="0"/>
              </a:spcAft>
              <a:defRPr/>
            </a:pPr>
            <a:endParaRPr lang="en-US" b="1" dirty="0">
              <a:ea typeface="ＭＳ Ｐゴシック" pitchFamily="34" charset="-128"/>
              <a:cs typeface="+mn-cs"/>
            </a:endParaRPr>
          </a:p>
          <a:p>
            <a:pPr eaLnBrk="1" fontAlgn="auto" hangingPunct="1">
              <a:spcBef>
                <a:spcPct val="0"/>
              </a:spcBef>
              <a:spcAft>
                <a:spcPts val="0"/>
              </a:spcAft>
              <a:defRPr/>
            </a:pPr>
            <a:r>
              <a:rPr lang="en-US" b="1" i="1" u="sng" dirty="0">
                <a:solidFill>
                  <a:srgbClr val="FF0000"/>
                </a:solidFill>
                <a:ea typeface="ＭＳ Ｐゴシック" pitchFamily="34" charset="-128"/>
                <a:cs typeface="+mn-cs"/>
              </a:rPr>
              <a:t>KEY POINTS</a:t>
            </a:r>
          </a:p>
          <a:p>
            <a:pPr marL="241653" indent="-241653" eaLnBrk="1" fontAlgn="auto" hangingPunct="1">
              <a:spcBef>
                <a:spcPct val="0"/>
              </a:spcBef>
              <a:spcAft>
                <a:spcPts val="0"/>
              </a:spcAft>
              <a:buFontTx/>
              <a:buAutoNum type="arabicParenR"/>
              <a:defRPr/>
            </a:pPr>
            <a:r>
              <a:rPr lang="en-US" dirty="0">
                <a:solidFill>
                  <a:srgbClr val="FF0000"/>
                </a:solidFill>
                <a:ea typeface="ＭＳ Ｐゴシック" pitchFamily="34" charset="-128"/>
                <a:cs typeface="+mn-cs"/>
              </a:rPr>
              <a:t>Greetings, introduce yourself and your colleagues</a:t>
            </a:r>
          </a:p>
          <a:p>
            <a:pPr marL="241653" indent="-241653" eaLnBrk="1" fontAlgn="auto" hangingPunct="1">
              <a:spcBef>
                <a:spcPct val="0"/>
              </a:spcBef>
              <a:spcAft>
                <a:spcPts val="0"/>
              </a:spcAft>
              <a:buFontTx/>
              <a:buAutoNum type="arabicParenR"/>
              <a:defRPr/>
            </a:pPr>
            <a:r>
              <a:rPr lang="en-US" dirty="0">
                <a:solidFill>
                  <a:srgbClr val="FF0000"/>
                </a:solidFill>
                <a:ea typeface="ＭＳ Ｐゴシック" pitchFamily="34" charset="-128"/>
                <a:cs typeface="+mn-cs"/>
              </a:rPr>
              <a:t>Goal for today: tell you how PureSense is already working with customers to solve the irrigation management issues you face today</a:t>
            </a:r>
          </a:p>
          <a:p>
            <a:pPr eaLnBrk="1" fontAlgn="auto" hangingPunct="1">
              <a:spcBef>
                <a:spcPct val="0"/>
              </a:spcBef>
              <a:spcAft>
                <a:spcPts val="0"/>
              </a:spcAft>
              <a:defRPr/>
            </a:pPr>
            <a:endParaRPr lang="en-US" dirty="0">
              <a:ea typeface="ＭＳ Ｐゴシック" pitchFamily="34" charset="-128"/>
              <a:cs typeface="+mn-cs"/>
            </a:endParaRPr>
          </a:p>
          <a:p>
            <a:pPr eaLnBrk="1" fontAlgn="auto" hangingPunct="1">
              <a:spcBef>
                <a:spcPct val="0"/>
              </a:spcBef>
              <a:spcAft>
                <a:spcPts val="0"/>
              </a:spcAft>
              <a:defRPr/>
            </a:pPr>
            <a:r>
              <a:rPr lang="en-US" b="1" dirty="0">
                <a:ea typeface="ＭＳ Ｐゴシック" pitchFamily="34" charset="-128"/>
                <a:cs typeface="+mn-cs"/>
              </a:rPr>
              <a:t>Transition:</a:t>
            </a:r>
            <a:r>
              <a:rPr lang="en-US" dirty="0">
                <a:ea typeface="ＭＳ Ｐゴシック" pitchFamily="34" charset="-128"/>
                <a:cs typeface="+mn-cs"/>
              </a:rPr>
              <a:t> </a:t>
            </a:r>
          </a:p>
          <a:p>
            <a:pPr eaLnBrk="1" fontAlgn="auto" hangingPunct="1">
              <a:spcBef>
                <a:spcPct val="0"/>
              </a:spcBef>
              <a:spcAft>
                <a:spcPts val="0"/>
              </a:spcAft>
              <a:defRPr/>
            </a:pPr>
            <a:r>
              <a:rPr lang="en-US" sz="1300" dirty="0"/>
              <a:t>First though, I’d like to start with a very brief overview of PureSense</a:t>
            </a:r>
            <a:r>
              <a:rPr lang="en-US" dirty="0">
                <a:ea typeface="ＭＳ Ｐゴシック" pitchFamily="34" charset="-128"/>
                <a:cs typeface="+mn-cs"/>
              </a:rPr>
              <a:t>.</a:t>
            </a:r>
          </a:p>
          <a:p>
            <a:pPr eaLnBrk="1" fontAlgn="auto" hangingPunct="1">
              <a:spcBef>
                <a:spcPct val="0"/>
              </a:spcBef>
              <a:spcAft>
                <a:spcPts val="0"/>
              </a:spcAft>
              <a:defRPr/>
            </a:pPr>
            <a:endParaRPr lang="en-US" dirty="0">
              <a:ea typeface="ＭＳ Ｐゴシック" pitchFamily="34" charset="-128"/>
              <a:cs typeface="+mn-cs"/>
            </a:endParaRPr>
          </a:p>
          <a:p>
            <a:pPr eaLnBrk="1" fontAlgn="auto" hangingPunct="1">
              <a:spcBef>
                <a:spcPct val="0"/>
              </a:spcBef>
              <a:spcAft>
                <a:spcPts val="0"/>
              </a:spcAft>
              <a:defRPr/>
            </a:pPr>
            <a:endParaRPr lang="en-US" dirty="0">
              <a:ea typeface="ＭＳ Ｐゴシック" pitchFamily="34" charset="-128"/>
              <a:cs typeface="+mn-cs"/>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4394298-0FD6-FD48-B431-0705E64F9050}" type="slidenum">
              <a:rPr lang="en-US" sz="1200">
                <a:cs typeface="Arial" charset="0"/>
              </a:rPr>
              <a:pPr eaLnBrk="1" fontAlgn="base" hangingPunct="1">
                <a:spcBef>
                  <a:spcPct val="0"/>
                </a:spcBef>
                <a:spcAft>
                  <a:spcPct val="0"/>
                </a:spcAft>
              </a:pPr>
              <a:t>2</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8F294A77-03CB-5F43-BB2B-39CA560A62A3}"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04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2C643F6B-90C0-E143-9D9A-7995AF5B102C}" type="slidenum">
              <a:rPr lang="en-US" sz="1200"/>
              <a:pPr eaLnBrk="1" fontAlgn="base" hangingPunct="1">
                <a:spcBef>
                  <a:spcPct val="0"/>
                </a:spcBef>
                <a:spcAft>
                  <a:spcPct val="0"/>
                </a:spcAft>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eaLnBrk="1" hangingPunct="1">
              <a:spcBef>
                <a:spcPct val="0"/>
              </a:spcBef>
            </a:pPr>
            <a:r>
              <a:rPr lang="en-US">
                <a:latin typeface="Calibri" charset="0"/>
              </a:rPr>
              <a:t>1. The current Peak Day Pricing Event Day temperature trigger is: </a:t>
            </a:r>
            <a:r>
              <a:rPr lang="en-US" b="1">
                <a:latin typeface="Calibri" charset="0"/>
              </a:rPr>
              <a:t>94 °F</a:t>
            </a:r>
          </a:p>
          <a:p>
            <a:pPr eaLnBrk="1" hangingPunct="1">
              <a:spcBef>
                <a:spcPct val="0"/>
              </a:spcBef>
            </a:pPr>
            <a:r>
              <a:rPr lang="en-US">
                <a:latin typeface="Calibri" charset="0"/>
              </a:rPr>
              <a:t>A five-station temperature average from weather stations across the PG&amp;E service territory is used to determine when Peak Day Pricing Event Days are called. These five cities are San Jose, Concord, Red Bluff, Sacramento and Fresno. </a:t>
            </a:r>
          </a:p>
          <a:p>
            <a:pPr eaLnBrk="1" hangingPunct="1">
              <a:spcBef>
                <a:spcPct val="0"/>
              </a:spcBef>
            </a:pPr>
            <a:r>
              <a:rPr lang="en-US">
                <a:latin typeface="Calibri" charset="0"/>
              </a:rPr>
              <a:t>2 California ISO system emergencies and market-price conditions may also lead to an event. Peak Day Pricing Event Days are most likely to be called during and around the summer season, though may be called on any date of the calendar year. </a:t>
            </a:r>
          </a:p>
          <a:p>
            <a:pPr eaLnBrk="1" hangingPunct="1">
              <a:spcBef>
                <a:spcPct val="0"/>
              </a:spcBef>
            </a:pPr>
            <a:endParaRPr lang="en-US">
              <a:latin typeface="Calibri" charset="0"/>
            </a:endParaRPr>
          </a:p>
          <a:p>
            <a:pPr eaLnBrk="1" hangingPunct="1">
              <a:spcBef>
                <a:spcPct val="0"/>
              </a:spcBef>
            </a:pPr>
            <a:r>
              <a:rPr lang="en-US">
                <a:latin typeface="Calibri" charset="0"/>
              </a:rPr>
              <a:t>PG&amp;E will call a minimum of 9 and a maximum of 15 Peak Day Pricing Event Days per year.</a:t>
            </a:r>
          </a:p>
          <a:p>
            <a:pPr eaLnBrk="1" hangingPunct="1">
              <a:spcBef>
                <a:spcPct val="0"/>
              </a:spcBef>
            </a:pPr>
            <a:endParaRPr lang="en-US">
              <a:latin typeface="Calibri" charset="0"/>
            </a:endParaRPr>
          </a:p>
          <a:p>
            <a:pPr eaLnBrk="1" hangingPunct="1">
              <a:spcBef>
                <a:spcPct val="0"/>
              </a:spcBef>
            </a:pPr>
            <a:r>
              <a:rPr lang="en-US">
                <a:latin typeface="Calibri" charset="0"/>
              </a:rPr>
              <a:t>Features of Peak Day Pricing include:</a:t>
            </a:r>
          </a:p>
          <a:p>
            <a:pPr eaLnBrk="1" hangingPunct="1">
              <a:spcBef>
                <a:spcPct val="0"/>
              </a:spcBef>
            </a:pPr>
            <a:endParaRPr lang="en-US">
              <a:latin typeface="Calibri" charset="0"/>
            </a:endParaRPr>
          </a:p>
          <a:p>
            <a:pPr eaLnBrk="1" hangingPunct="1">
              <a:spcBef>
                <a:spcPct val="0"/>
              </a:spcBef>
            </a:pPr>
            <a:r>
              <a:rPr lang="en-US">
                <a:latin typeface="Calibri" charset="0"/>
              </a:rPr>
              <a:t>•  Bill Protection for the first year — so you can participate without risk. After a  customer’s first 12 months on Peak Day Pricing, PG&amp;E compares charges under the  new plan to what would have been charged under the applicable time-of-use plan. If </a:t>
            </a:r>
          </a:p>
          <a:p>
            <a:pPr eaLnBrk="1" hangingPunct="1">
              <a:spcBef>
                <a:spcPct val="0"/>
              </a:spcBef>
            </a:pPr>
            <a:r>
              <a:rPr lang="en-US">
                <a:latin typeface="Calibri" charset="0"/>
              </a:rPr>
              <a:t>annual costs have increased under Peak Day Pricing, the customer receives a credit for the difference on a subsequent bill and may elect to change to a more favorable rate.  </a:t>
            </a:r>
          </a:p>
          <a:p>
            <a:pPr eaLnBrk="1" hangingPunct="1">
              <a:spcBef>
                <a:spcPct val="0"/>
              </a:spcBef>
            </a:pPr>
            <a:endParaRPr lang="en-US">
              <a:latin typeface="Calibri" charset="0"/>
            </a:endParaRPr>
          </a:p>
          <a:p>
            <a:pPr eaLnBrk="1" hangingPunct="1">
              <a:spcBef>
                <a:spcPct val="0"/>
              </a:spcBef>
            </a:pPr>
            <a:r>
              <a:rPr lang="en-US">
                <a:latin typeface="Calibri" charset="0"/>
              </a:rPr>
              <a:t>•  The opportunity to lower your overall electric bills if you can conserve energy during higher priced peak periods, especially on Peak Day Pricing Event Days.</a:t>
            </a:r>
          </a:p>
          <a:p>
            <a:pPr eaLnBrk="1" hangingPunct="1">
              <a:spcBef>
                <a:spcPct val="0"/>
              </a:spcBef>
            </a:pPr>
            <a:endParaRPr lang="en-US">
              <a:latin typeface="Calibri" charset="0"/>
            </a:endParaRPr>
          </a:p>
          <a:p>
            <a:pPr eaLnBrk="1" hangingPunct="1">
              <a:spcBef>
                <a:spcPct val="0"/>
              </a:spcBef>
            </a:pPr>
            <a:r>
              <a:rPr lang="en-US">
                <a:latin typeface="Calibri" charset="0"/>
              </a:rPr>
              <a:t>•  Flexibility to choose how your company participates. Options include Consecutive or Every-Other-Day Event participation, as well as Peak Day Pricing Event Day duration of either 2pm–6pm or 12pm–6pm.  </a:t>
            </a:r>
          </a:p>
          <a:p>
            <a:pPr eaLnBrk="1" hangingPunct="1">
              <a:spcBef>
                <a:spcPct val="0"/>
              </a:spcBef>
            </a:pPr>
            <a:endParaRPr lang="en-US">
              <a:latin typeface="Calibri" charset="0"/>
            </a:endParaRPr>
          </a:p>
          <a:p>
            <a:pPr eaLnBrk="1" hangingPunct="1">
              <a:spcBef>
                <a:spcPct val="0"/>
              </a:spcBef>
            </a:pPr>
            <a:r>
              <a:rPr lang="en-US">
                <a:latin typeface="Calibri" charset="0"/>
              </a:rPr>
              <a:t>•  Day-ahead notification prior to Peak Day Pricing Event Days via your preferred method of communication.</a:t>
            </a:r>
          </a:p>
          <a:p>
            <a:pPr eaLnBrk="1" hangingPunct="1">
              <a:spcBef>
                <a:spcPct val="0"/>
              </a:spcBef>
            </a:pPr>
            <a:endParaRPr lang="en-US">
              <a:latin typeface="Calibri" charset="0"/>
            </a:endParaRPr>
          </a:p>
          <a:p>
            <a:pPr eaLnBrk="1" hangingPunct="1">
              <a:spcBef>
                <a:spcPct val="0"/>
              </a:spcBef>
            </a:pPr>
            <a:r>
              <a:rPr lang="en-US">
                <a:latin typeface="Calibri" charset="0"/>
              </a:rPr>
              <a:t>Peak Day Pricing Eligibility</a:t>
            </a:r>
          </a:p>
          <a:p>
            <a:pPr eaLnBrk="1" hangingPunct="1">
              <a:spcBef>
                <a:spcPct val="0"/>
              </a:spcBef>
            </a:pPr>
            <a:endParaRPr lang="en-US">
              <a:latin typeface="Calibri" charset="0"/>
            </a:endParaRPr>
          </a:p>
          <a:p>
            <a:pPr eaLnBrk="1" hangingPunct="1">
              <a:spcBef>
                <a:spcPct val="0"/>
              </a:spcBef>
            </a:pPr>
            <a:r>
              <a:rPr lang="en-US">
                <a:latin typeface="Calibri" charset="0"/>
              </a:rPr>
              <a:t>When your account(s) become eligible for Peak Day Pricing, a transition notice and custom rate comparison will be provided indicating your rate options. You will be able to decide which option is best for you. Customers eligible for Peak Day Pricing will </a:t>
            </a:r>
          </a:p>
          <a:p>
            <a:pPr eaLnBrk="1" hangingPunct="1">
              <a:spcBef>
                <a:spcPct val="0"/>
              </a:spcBef>
            </a:pPr>
            <a:r>
              <a:rPr lang="en-US">
                <a:latin typeface="Calibri" charset="0"/>
              </a:rPr>
              <a:t>have the choice to transition to Peak</a:t>
            </a: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EBE253A-2B6F-FF46-B98C-D58F95715ACB}" type="slidenum">
              <a:rPr lang="en-US" sz="1200"/>
              <a:pPr eaLnBrk="1" fontAlgn="base" hangingPunct="1">
                <a:spcBef>
                  <a:spcPct val="0"/>
                </a:spcBef>
                <a:spcAft>
                  <a:spcPct val="0"/>
                </a:spcAft>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AD9F160-9B4C-3F46-86FA-1BFB19B46076}" type="slidenum">
              <a:rPr lang="en-US" sz="1200"/>
              <a:pPr eaLnBrk="1" fontAlgn="base" hangingPunct="1">
                <a:spcBef>
                  <a:spcPct val="0"/>
                </a:spcBef>
                <a:spcAft>
                  <a:spcPct val="0"/>
                </a:spcAft>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59E2896B-9356-7345-A47F-2260B872C2A1}" type="slidenum">
              <a:rPr lang="en-US" sz="1200"/>
              <a:pPr eaLnBrk="1" fontAlgn="base" hangingPunct="1">
                <a:spcBef>
                  <a:spcPct val="0"/>
                </a:spcBef>
                <a:spcAft>
                  <a:spcPct val="0"/>
                </a:spcAft>
              </a:pPr>
              <a:t>24</a:t>
            </a:fld>
            <a:endParaRPr lang="en-US" sz="1200"/>
          </a:p>
        </p:txBody>
      </p:sp>
      <p:sp>
        <p:nvSpPr>
          <p:cNvPr id="66562" name="Rectangle 2"/>
          <p:cNvSpPr>
            <a:spLocks noGrp="1" noRot="1" noChangeAspect="1" noChangeArrowheads="1" noTextEdit="1"/>
          </p:cNvSpPr>
          <p:nvPr>
            <p:ph type="sldImg"/>
          </p:nvPr>
        </p:nvSpPr>
        <p:spPr bwMode="auto">
          <a:xfrm>
            <a:off x="1257300" y="720725"/>
            <a:ext cx="4802188"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bwMode="auto">
          <a:xfrm>
            <a:off x="730250" y="4560888"/>
            <a:ext cx="5854700" cy="431958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CD480997-8447-D04E-A29D-F404E8FE3988}" type="slidenum">
              <a:rPr lang="en-US" sz="1200"/>
              <a:pPr eaLnBrk="1" fontAlgn="base" hangingPunct="1">
                <a:spcBef>
                  <a:spcPct val="0"/>
                </a:spcBef>
                <a:spcAft>
                  <a:spcPct val="0"/>
                </a:spcAft>
              </a:pPr>
              <a:t>25</a:t>
            </a:fld>
            <a:endParaRPr lang="en-US" sz="120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28ED049-9A14-5B4F-AC13-732B6CC6A334}" type="slidenum">
              <a:rPr lang="en-US" sz="1200"/>
              <a:pPr eaLnBrk="1" fontAlgn="base" hangingPunct="1">
                <a:spcBef>
                  <a:spcPct val="0"/>
                </a:spcBef>
                <a:spcAft>
                  <a:spcPct val="0"/>
                </a:spcAft>
              </a:pPr>
              <a:t>26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6C219AE9-855E-A141-B285-FFC0748A784A}"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80975" indent="-180975">
              <a:buFontTx/>
              <a:buChar char="•"/>
            </a:pPr>
            <a:r>
              <a:rPr lang="en-US">
                <a:latin typeface="Calibri" charset="0"/>
              </a:rPr>
              <a:t>For entire year 2008</a:t>
            </a:r>
          </a:p>
        </p:txBody>
      </p:sp>
      <p:sp>
        <p:nvSpPr>
          <p:cNvPr id="4" name="Slide Number Placeholder 3"/>
          <p:cNvSpPr>
            <a:spLocks noGrp="1"/>
          </p:cNvSpPr>
          <p:nvPr>
            <p:ph type="sldNum" sz="quarter" idx="5"/>
          </p:nvPr>
        </p:nvSpPr>
        <p:spPr/>
        <p:txBody>
          <a:bodyPr/>
          <a:lstStyle/>
          <a:p>
            <a:pPr>
              <a:defRPr/>
            </a:pPr>
            <a:fld id="{6A94FFBF-F4D3-5A46-A068-C44BBB452483}"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310DF57-DD2B-1543-AD70-59347547B690}"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4310DF57-DD2B-1543-AD70-59347547B690}"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a:p>
            <a:pPr eaLnBrk="1" hangingPunct="1">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8DC1512-24DA-814A-BF1C-B2F5CC1D7B9E}" type="slidenum">
              <a:rPr lang="en-US" sz="1200"/>
              <a:pPr eaLnBrk="1" fontAlgn="base" hangingPunct="1">
                <a:spcBef>
                  <a:spcPct val="0"/>
                </a:spcBef>
                <a:spcAft>
                  <a:spcPct val="0"/>
                </a:spcAft>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5DCC64E2-1D23-B941-A51C-FE2324601FC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2B76BEE8-4839-1F4F-80EE-7A635062399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32F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5803947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6EA826BD-6625-AD48-97E0-2C8D17B918ED}" type="datetimeFigureOut">
              <a:rPr lang="en-US"/>
              <a:pPr>
                <a:defRPr/>
              </a:pPr>
              <a:t>6/2/18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E7391D70-E145-5D48-8618-BA6001918CC7}" type="slidenum">
              <a:rPr lang="en-US"/>
              <a:pPr>
                <a:defRPr/>
              </a:pPr>
              <a:t>‹#›</a:t>
            </a:fld>
            <a:endParaRPr lang="en-US" dirty="0"/>
          </a:p>
        </p:txBody>
      </p:sp>
    </p:spTree>
    <p:extLst>
      <p:ext uri="{BB962C8B-B14F-4D97-AF65-F5344CB8AC3E}">
        <p14:creationId xmlns:p14="http://schemas.microsoft.com/office/powerpoint/2010/main" val="365438355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524C8FB0-47B6-FD4A-BEB2-2994DF7573CC}" type="datetimeFigureOut">
              <a:rPr lang="en-US"/>
              <a:pPr>
                <a:defRPr/>
              </a:pPr>
              <a:t>6/2/18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BB330283-FF71-D846-915B-EB2CF2C11934}" type="slidenum">
              <a:rPr lang="en-US"/>
              <a:pPr>
                <a:defRPr/>
              </a:pPr>
              <a:t>‹#›</a:t>
            </a:fld>
            <a:endParaRPr lang="en-US" dirty="0"/>
          </a:p>
        </p:txBody>
      </p:sp>
    </p:spTree>
    <p:extLst>
      <p:ext uri="{BB962C8B-B14F-4D97-AF65-F5344CB8AC3E}">
        <p14:creationId xmlns:p14="http://schemas.microsoft.com/office/powerpoint/2010/main" val="353706129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324227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369216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2FA974CB-6709-9346-8CE3-2F41088CB41F}" type="datetimeFigureOut">
              <a:rPr lang="en-US"/>
              <a:pPr>
                <a:defRPr/>
              </a:pPr>
              <a:t>6/2/18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5F08D04E-3B04-844B-B0F8-F4550850EB72}" type="slidenum">
              <a:rPr lang="en-US"/>
              <a:pPr>
                <a:defRPr/>
              </a:pPr>
              <a:t>‹#›</a:t>
            </a:fld>
            <a:endParaRPr lang="en-US" dirty="0"/>
          </a:p>
        </p:txBody>
      </p:sp>
    </p:spTree>
    <p:extLst>
      <p:ext uri="{BB962C8B-B14F-4D97-AF65-F5344CB8AC3E}">
        <p14:creationId xmlns:p14="http://schemas.microsoft.com/office/powerpoint/2010/main" val="308937495"/>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29F966D2-5331-6944-8DB8-257927BFFE97}" type="datetimeFigureOut">
              <a:rPr lang="en-US"/>
              <a:pPr>
                <a:defRPr/>
              </a:pPr>
              <a:t>6/2/18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rtlCol="0"/>
          <a:lstStyle>
            <a:lvl1pPr fontAlgn="auto">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B96F0D3E-4EAC-7D45-B6E3-F56A732CF76E}" type="slidenum">
              <a:rPr lang="en-US"/>
              <a:pPr>
                <a:defRPr/>
              </a:pPr>
              <a:t>‹#›</a:t>
            </a:fld>
            <a:endParaRPr lang="en-US" dirty="0"/>
          </a:p>
        </p:txBody>
      </p:sp>
    </p:spTree>
    <p:extLst>
      <p:ext uri="{BB962C8B-B14F-4D97-AF65-F5344CB8AC3E}">
        <p14:creationId xmlns:p14="http://schemas.microsoft.com/office/powerpoint/2010/main" val="371245446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D49667C1-B8BD-6C4C-8A08-A3DA726D551E}" type="datetimeFigureOut">
              <a:rPr lang="en-US"/>
              <a:pPr>
                <a:defRPr/>
              </a:pPr>
              <a:t>6/2/18</a:t>
            </a:fld>
            <a:endParaRPr lang="en-US" dirty="0"/>
          </a:p>
        </p:txBody>
      </p:sp>
      <p:sp>
        <p:nvSpPr>
          <p:cNvPr id="3"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4"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05FE81F6-FC75-1741-A49E-BC358452DC85}" type="slidenum">
              <a:rPr lang="en-US"/>
              <a:pPr>
                <a:defRPr/>
              </a:pPr>
              <a:t>‹#›</a:t>
            </a:fld>
            <a:endParaRPr lang="en-US" dirty="0"/>
          </a:p>
        </p:txBody>
      </p:sp>
    </p:spTree>
    <p:extLst>
      <p:ext uri="{BB962C8B-B14F-4D97-AF65-F5344CB8AC3E}">
        <p14:creationId xmlns:p14="http://schemas.microsoft.com/office/powerpoint/2010/main" val="115872367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a:t>Click to edit Master title style</a:t>
            </a:r>
          </a:p>
        </p:txBody>
      </p:sp>
      <p:sp>
        <p:nvSpPr>
          <p:cNvPr id="3" name="Chart Placeholder 2"/>
          <p:cNvSpPr>
            <a:spLocks noGrp="1"/>
          </p:cNvSpPr>
          <p:nvPr>
            <p:ph type="chart" idx="1"/>
          </p:nvPr>
        </p:nvSpPr>
        <p:spPr>
          <a:xfrm>
            <a:off x="685800" y="1641475"/>
            <a:ext cx="7772400" cy="4454525"/>
          </a:xfrm>
        </p:spPr>
        <p:txBody>
          <a:bodyPr/>
          <a:lstStyle/>
          <a:p>
            <a:pPr lvl="0"/>
            <a:endParaRPr lang="en-US" noProof="0"/>
          </a:p>
        </p:txBody>
      </p:sp>
      <p:sp>
        <p:nvSpPr>
          <p:cNvPr id="4" name="Date Placeholder 3"/>
          <p:cNvSpPr>
            <a:spLocks noGrp="1"/>
          </p:cNvSpPr>
          <p:nvPr>
            <p:ph type="dt" sz="half" idx="10"/>
          </p:nvPr>
        </p:nvSpPr>
        <p:spPr>
          <a:xfrm>
            <a:off x="685800" y="6248400"/>
            <a:ext cx="1600200" cy="457200"/>
          </a:xfrm>
          <a:prstGeom prst="rect">
            <a:avLst/>
          </a:prstGeom>
        </p:spPr>
        <p:txBody>
          <a:bodyPr/>
          <a:lstStyle>
            <a:lvl1pPr fontAlgn="auto">
              <a:spcBef>
                <a:spcPts val="0"/>
              </a:spcBef>
              <a:spcAft>
                <a:spcPts val="0"/>
              </a:spcAft>
              <a:defRPr>
                <a:latin typeface="+mn-lt"/>
                <a:ea typeface="+mn-ea"/>
                <a:cs typeface="+mn-cs"/>
              </a:defRPr>
            </a:lvl1pPr>
          </a:lstStyle>
          <a:p>
            <a:pPr>
              <a:defRPr/>
            </a:pPr>
            <a:br>
              <a:rPr lang="en-US"/>
            </a:br>
            <a:r>
              <a:rPr lang="en-US"/>
              <a:t>slide </a:t>
            </a:r>
            <a:fld id="{3CFAA4C1-606E-7D41-868C-EF278E459650}" type="slidenum">
              <a:rPr lang="en-US"/>
              <a:pPr>
                <a:defRPr/>
              </a:pPr>
              <a:t>‹#›</a:t>
            </a:fld>
            <a:endParaRPr lang="en-US"/>
          </a:p>
        </p:txBody>
      </p:sp>
      <p:sp>
        <p:nvSpPr>
          <p:cNvPr id="5" name="Footer Placeholder 4"/>
          <p:cNvSpPr>
            <a:spLocks noGrp="1"/>
          </p:cNvSpPr>
          <p:nvPr>
            <p:ph type="ftr" sz="quarter" idx="11"/>
          </p:nvPr>
        </p:nvSpPr>
        <p:spPr>
          <a:xfrm>
            <a:off x="2590800" y="6248400"/>
            <a:ext cx="4038600" cy="45720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Tree>
    <p:extLst>
      <p:ext uri="{BB962C8B-B14F-4D97-AF65-F5344CB8AC3E}">
        <p14:creationId xmlns:p14="http://schemas.microsoft.com/office/powerpoint/2010/main" val="46762318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667000" y="6356350"/>
            <a:ext cx="3810000" cy="365125"/>
          </a:xfrm>
          <a:prstGeom prst="rect">
            <a:avLst/>
          </a:prstGeom>
        </p:spPr>
        <p:txBody>
          <a:bodyPr anchor="ctr"/>
          <a:lstStyle>
            <a:lvl1pPr>
              <a:defRPr sz="1800"/>
            </a:lvl1pPr>
          </a:lstStyle>
          <a:p>
            <a:pPr algn="ctr" fontAlgn="auto">
              <a:spcBef>
                <a:spcPts val="0"/>
              </a:spcBef>
              <a:spcAft>
                <a:spcPts val="0"/>
              </a:spcAft>
              <a:defRPr/>
            </a:pPr>
            <a:r>
              <a:rPr lang="en-US" sz="1600" dirty="0">
                <a:latin typeface="+mn-lt"/>
                <a:ea typeface="+mn-ea"/>
                <a:cs typeface="+mn-cs"/>
              </a:rPr>
              <a:t>Confidential and Propriety Information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136998419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94BD8714-6AE0-D74D-B9F1-82404BDF0638}" type="datetimeFigureOut">
              <a:rPr lang="en-US"/>
              <a:pPr>
                <a:defRPr/>
              </a:pPr>
              <a:t>6/2/18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EBDF26A2-A030-7B43-B5CC-55D63BAE0A74}" type="slidenum">
              <a:rPr lang="en-US"/>
              <a:pPr>
                <a:defRPr/>
              </a:pPr>
              <a:t>‹#›</a:t>
            </a:fld>
            <a:endParaRPr lang="en-US" dirty="0"/>
          </a:p>
        </p:txBody>
      </p:sp>
    </p:spTree>
    <p:extLst>
      <p:ext uri="{BB962C8B-B14F-4D97-AF65-F5344CB8AC3E}">
        <p14:creationId xmlns:p14="http://schemas.microsoft.com/office/powerpoint/2010/main" val="267976805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ooter Placeholder 4"/>
          <p:cNvSpPr txBox="1">
            <a:spLocks/>
          </p:cNvSpPr>
          <p:nvPr userDrawn="1"/>
        </p:nvSpPr>
        <p:spPr>
          <a:xfrm>
            <a:off x="2667000" y="6356350"/>
            <a:ext cx="3810000" cy="365125"/>
          </a:xfrm>
          <a:prstGeom prst="rect">
            <a:avLst/>
          </a:prstGeom>
        </p:spPr>
        <p:txBody>
          <a:bodyPr anchor="ctr"/>
          <a:lstStyle>
            <a:lvl1pPr>
              <a:defRPr sz="1800"/>
            </a:lvl1pPr>
          </a:lstStyle>
          <a:p>
            <a:pPr algn="ctr" fontAlgn="auto">
              <a:spcBef>
                <a:spcPts val="0"/>
              </a:spcBef>
              <a:spcAft>
                <a:spcPts val="0"/>
              </a:spcAft>
              <a:defRPr/>
            </a:pPr>
            <a:r>
              <a:rPr lang="en-US" sz="1600" dirty="0">
                <a:latin typeface="+mn-lt"/>
                <a:ea typeface="+mn-ea"/>
                <a:cs typeface="+mn-cs"/>
              </a:rPr>
              <a:t>Confidential and Propriety Information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6ED76BB2-BFA0-064A-A8DA-85538D36A498}" type="datetimeFigureOut">
              <a:rPr lang="en-US"/>
              <a:pPr>
                <a:defRPr/>
              </a:pPr>
              <a:t>6/2/18</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5E3129ED-E92D-4347-B052-097A18C8D488}" type="slidenum">
              <a:rPr lang="en-US"/>
              <a:pPr>
                <a:defRPr/>
              </a:pPr>
              <a:t>‹#›</a:t>
            </a:fld>
            <a:endParaRPr lang="en-US" dirty="0"/>
          </a:p>
        </p:txBody>
      </p:sp>
    </p:spTree>
    <p:extLst>
      <p:ext uri="{BB962C8B-B14F-4D97-AF65-F5344CB8AC3E}">
        <p14:creationId xmlns:p14="http://schemas.microsoft.com/office/powerpoint/2010/main" val="194203791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0EE68A2C-A908-F048-9586-3C4DC60A0D77}" type="datetimeFigureOut">
              <a:rPr lang="en-US"/>
              <a:pPr>
                <a:defRPr/>
              </a:pPr>
              <a:t>6/2/18</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453AB68F-0307-6648-A718-3B76F6E27E6F}" type="slidenum">
              <a:rPr lang="en-US"/>
              <a:pPr>
                <a:defRPr/>
              </a:pPr>
              <a:t>‹#›</a:t>
            </a:fld>
            <a:endParaRPr lang="en-US" dirty="0"/>
          </a:p>
        </p:txBody>
      </p:sp>
    </p:spTree>
    <p:extLst>
      <p:ext uri="{BB962C8B-B14F-4D97-AF65-F5344CB8AC3E}">
        <p14:creationId xmlns:p14="http://schemas.microsoft.com/office/powerpoint/2010/main" val="40529944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3579AE26-1742-F242-BF9C-9BB53B221E59}" type="datetimeFigureOut">
              <a:rPr lang="en-US"/>
              <a:pPr>
                <a:defRPr/>
              </a:pPr>
              <a:t>6/2/18</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A2675378-E57D-004B-B8BD-793A68CA77A4}" type="slidenum">
              <a:rPr lang="en-US"/>
              <a:pPr>
                <a:defRPr/>
              </a:pPr>
              <a:t>‹#›</a:t>
            </a:fld>
            <a:endParaRPr lang="en-US" dirty="0"/>
          </a:p>
        </p:txBody>
      </p:sp>
    </p:spTree>
    <p:extLst>
      <p:ext uri="{BB962C8B-B14F-4D97-AF65-F5344CB8AC3E}">
        <p14:creationId xmlns:p14="http://schemas.microsoft.com/office/powerpoint/2010/main" val="109337542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70D75A61-275A-6D4C-8510-E5F77267A88B}" type="datetimeFigureOut">
              <a:rPr lang="en-US"/>
              <a:pPr>
                <a:defRPr/>
              </a:pPr>
              <a:t>6/2/18</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D5200F70-D84D-A044-82D6-ADA01BE89905}" type="slidenum">
              <a:rPr lang="en-US"/>
              <a:pPr>
                <a:defRPr/>
              </a:pPr>
              <a:t>‹#›</a:t>
            </a:fld>
            <a:endParaRPr lang="en-US" dirty="0"/>
          </a:p>
        </p:txBody>
      </p:sp>
    </p:spTree>
    <p:extLst>
      <p:ext uri="{BB962C8B-B14F-4D97-AF65-F5344CB8AC3E}">
        <p14:creationId xmlns:p14="http://schemas.microsoft.com/office/powerpoint/2010/main" val="53726480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3935B8AE-1E8B-294B-8BE4-3C2EE3FBD542}" type="datetimeFigureOut">
              <a:rPr lang="en-US"/>
              <a:pPr>
                <a:defRPr/>
              </a:pPr>
              <a:t>6/2/18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1D7A8346-3B6E-0848-A648-74B9F3E99AF5}" type="slidenum">
              <a:rPr lang="en-US"/>
              <a:pPr>
                <a:defRPr/>
              </a:pPr>
              <a:t>‹#›</a:t>
            </a:fld>
            <a:endParaRPr lang="en-US" dirty="0"/>
          </a:p>
        </p:txBody>
      </p:sp>
    </p:spTree>
    <p:extLst>
      <p:ext uri="{BB962C8B-B14F-4D97-AF65-F5344CB8AC3E}">
        <p14:creationId xmlns:p14="http://schemas.microsoft.com/office/powerpoint/2010/main" val="239546403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73988CD6-B780-4347-8217-286483CA3994}" type="datetimeFigureOut">
              <a:rPr lang="en-US"/>
              <a:pPr>
                <a:defRPr/>
              </a:pPr>
              <a:t>6/2/18</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ＭＳ Ｐゴシック" pitchFamily="34" charset="-128"/>
                <a:cs typeface="+mn-cs"/>
              </a:defRPr>
            </a:lvl1pPr>
          </a:lstStyle>
          <a:p>
            <a:pPr>
              <a:defRPr/>
            </a:pPr>
            <a:fld id="{5D901E2C-57E1-B848-BAA4-C85BFDC4549A}" type="slidenum">
              <a:rPr lang="en-US"/>
              <a:pPr>
                <a:defRPr/>
              </a:pPr>
              <a:t>‹#›</a:t>
            </a:fld>
            <a:endParaRPr lang="en-US" dirty="0"/>
          </a:p>
        </p:txBody>
      </p:sp>
    </p:spTree>
    <p:extLst>
      <p:ext uri="{BB962C8B-B14F-4D97-AF65-F5344CB8AC3E}">
        <p14:creationId xmlns:p14="http://schemas.microsoft.com/office/powerpoint/2010/main" val="15080644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8"/>
            <a:ext cx="8229600" cy="11430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2" descr="footer.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6400800"/>
            <a:ext cx="91440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19"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20" r:id="rId12"/>
    <p:sldLayoutId id="2147484021" r:id="rId13"/>
    <p:sldLayoutId id="2147484032" r:id="rId14"/>
    <p:sldLayoutId id="2147484033" r:id="rId15"/>
    <p:sldLayoutId id="2147484034" r:id="rId16"/>
    <p:sldLayoutId id="2147484035" r:id="rId17"/>
  </p:sldLayoutIdLst>
  <p:transition spd="med">
    <p:fade/>
  </p:transition>
  <p:txStyles>
    <p:titleStyle>
      <a:lvl1pPr algn="l" defTabSz="457200" rtl="0" eaLnBrk="0" fontAlgn="base" hangingPunct="0">
        <a:spcBef>
          <a:spcPct val="0"/>
        </a:spcBef>
        <a:spcAft>
          <a:spcPct val="0"/>
        </a:spcAft>
        <a:defRPr sz="3600" kern="1200">
          <a:solidFill>
            <a:srgbClr val="358FD0"/>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hyperlink" Target="mailto:egoodman@puresense.com"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
        <p:nvSpPr>
          <p:cNvPr id="184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843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843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pic>
        <p:nvPicPr>
          <p:cNvPr id="18437" name="Picture 1" descr="PureSense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34290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2"/>
          <p:cNvSpPr txBox="1">
            <a:spLocks noChangeArrowheads="1"/>
          </p:cNvSpPr>
          <p:nvPr/>
        </p:nvSpPr>
        <p:spPr bwMode="auto">
          <a:xfrm>
            <a:off x="4419600" y="2362200"/>
            <a:ext cx="4724400" cy="2616101"/>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auto" hangingPunct="1">
              <a:spcBef>
                <a:spcPts val="0"/>
              </a:spcBef>
              <a:spcAft>
                <a:spcPts val="0"/>
              </a:spcAft>
              <a:defRPr/>
            </a:pPr>
            <a:r>
              <a:rPr lang="en-US" sz="3600" b="1" dirty="0">
                <a:latin typeface="+mj-lt"/>
              </a:rPr>
              <a:t>California’s </a:t>
            </a:r>
            <a:r>
              <a:rPr lang="en-US" sz="3600" b="1" dirty="0" err="1">
                <a:latin typeface="+mj-lt"/>
              </a:rPr>
              <a:t>AutoDR</a:t>
            </a:r>
            <a:r>
              <a:rPr lang="en-US" sz="3600" b="1" dirty="0">
                <a:latin typeface="+mj-lt"/>
              </a:rPr>
              <a:t> in Agriculture</a:t>
            </a:r>
          </a:p>
          <a:p>
            <a:pPr algn="ctr" eaLnBrk="1" fontAlgn="auto" hangingPunct="1">
              <a:spcBef>
                <a:spcPts val="0"/>
              </a:spcBef>
              <a:spcAft>
                <a:spcPts val="0"/>
              </a:spcAft>
              <a:defRPr/>
            </a:pPr>
            <a:endParaRPr lang="en-US" sz="3600" b="1" dirty="0">
              <a:latin typeface="+mj-lt"/>
            </a:endParaRPr>
          </a:p>
          <a:p>
            <a:pPr algn="ctr" eaLnBrk="1" fontAlgn="auto" hangingPunct="1">
              <a:spcBef>
                <a:spcPts val="0"/>
              </a:spcBef>
              <a:spcAft>
                <a:spcPts val="0"/>
              </a:spcAft>
              <a:defRPr/>
            </a:pPr>
            <a:r>
              <a:rPr lang="en-US" sz="2800" b="1" dirty="0">
                <a:latin typeface="+mj-lt"/>
              </a:rPr>
              <a:t>Ken Nichols</a:t>
            </a:r>
          </a:p>
          <a:p>
            <a:pPr algn="ctr" eaLnBrk="1" fontAlgn="auto" hangingPunct="1">
              <a:spcBef>
                <a:spcPts val="0"/>
              </a:spcBef>
              <a:spcAft>
                <a:spcPts val="0"/>
              </a:spcAft>
              <a:defRPr/>
            </a:pPr>
            <a:r>
              <a:rPr lang="en-US" sz="2800" b="1" dirty="0">
                <a:latin typeface="+mj-lt"/>
              </a:rPr>
              <a:t>VP, Energy Management</a:t>
            </a:r>
          </a:p>
        </p:txBody>
      </p:sp>
      <p:pic>
        <p:nvPicPr>
          <p:cNvPr id="18439" name="Picture 4" descr="IMG003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4437063" cy="6434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dirty="0" err="1">
                <a:latin typeface="Calibri" charset="0"/>
              </a:rPr>
              <a:t>PureSense</a:t>
            </a:r>
            <a:r>
              <a:rPr lang="en-US" dirty="0">
                <a:latin typeface="Calibri" charset="0"/>
              </a:rPr>
              <a:t> PMC</a:t>
            </a:r>
          </a:p>
        </p:txBody>
      </p:sp>
      <p:sp>
        <p:nvSpPr>
          <p:cNvPr id="24578" name="Content Placeholder 2"/>
          <p:cNvSpPr>
            <a:spLocks noGrp="1"/>
          </p:cNvSpPr>
          <p:nvPr>
            <p:ph idx="1"/>
          </p:nvPr>
        </p:nvSpPr>
        <p:spPr>
          <a:xfrm>
            <a:off x="457200" y="914400"/>
            <a:ext cx="8229600" cy="4525963"/>
          </a:xfrm>
        </p:spPr>
        <p:txBody>
          <a:bodyPr/>
          <a:lstStyle/>
          <a:p>
            <a:r>
              <a:rPr lang="en-US" sz="2400" dirty="0">
                <a:latin typeface="Calibri" charset="0"/>
              </a:rPr>
              <a:t>Sophisticated communication and controls enabling on/off, monitoring flow/levels/pressure, data management and integrated software. </a:t>
            </a:r>
            <a:endParaRPr lang="en-US" dirty="0">
              <a:latin typeface="Calibri" charset="0"/>
            </a:endParaRPr>
          </a:p>
        </p:txBody>
      </p:sp>
      <p:pic>
        <p:nvPicPr>
          <p:cNvPr id="5" name="Picture 4" descr="KNICHOLS SSD:Users:ken:Documents:EQL:puresense:PureSense AutoDR diagram.png"/>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14600"/>
            <a:ext cx="6400800" cy="2848610"/>
          </a:xfrm>
          <a:prstGeom prst="rect">
            <a:avLst/>
          </a:prstGeom>
          <a:noFill/>
          <a:ln>
            <a:no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err="1">
                <a:latin typeface="Calibri" charset="0"/>
              </a:rPr>
              <a:t>PureSense</a:t>
            </a:r>
            <a:r>
              <a:rPr lang="en-US" dirty="0">
                <a:latin typeface="Calibri" charset="0"/>
              </a:rPr>
              <a:t> ESP</a:t>
            </a:r>
          </a:p>
        </p:txBody>
      </p:sp>
      <p:graphicFrame>
        <p:nvGraphicFramePr>
          <p:cNvPr id="4" name="Content Placeholder 3"/>
          <p:cNvGraphicFramePr>
            <a:graphicFrameLocks noGrp="1"/>
          </p:cNvGraphicFramePr>
          <p:nvPr>
            <p:ph idx="1"/>
          </p:nvPr>
        </p:nvGraphicFramePr>
        <p:xfrm>
          <a:off x="457200" y="1019628"/>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a:latin typeface="Calibri" charset="0"/>
              </a:rPr>
              <a:t>Terminology</a:t>
            </a:r>
          </a:p>
        </p:txBody>
      </p:sp>
      <p:sp>
        <p:nvSpPr>
          <p:cNvPr id="34818" name="Content Placeholder 2"/>
          <p:cNvSpPr>
            <a:spLocks noGrp="1"/>
          </p:cNvSpPr>
          <p:nvPr>
            <p:ph idx="1"/>
          </p:nvPr>
        </p:nvSpPr>
        <p:spPr>
          <a:xfrm>
            <a:off x="457200" y="1143000"/>
            <a:ext cx="8229600" cy="4525963"/>
          </a:xfrm>
        </p:spPr>
        <p:txBody>
          <a:bodyPr/>
          <a:lstStyle/>
          <a:p>
            <a:r>
              <a:rPr lang="en-US" sz="2400" b="1">
                <a:latin typeface="Calibri" charset="0"/>
              </a:rPr>
              <a:t>kW</a:t>
            </a:r>
            <a:r>
              <a:rPr lang="en-US" sz="2400">
                <a:latin typeface="Calibri" charset="0"/>
              </a:rPr>
              <a:t>: Kilowatts (1hp = .76 kW)</a:t>
            </a:r>
          </a:p>
          <a:p>
            <a:r>
              <a:rPr lang="en-US" sz="2400" b="1">
                <a:latin typeface="Calibri" charset="0"/>
              </a:rPr>
              <a:t>Demand Response (DR): </a:t>
            </a:r>
            <a:r>
              <a:rPr lang="en-US" sz="2400">
                <a:latin typeface="Calibri" charset="0"/>
              </a:rPr>
              <a:t>reducing kW when Utility calls.</a:t>
            </a:r>
          </a:p>
          <a:p>
            <a:r>
              <a:rPr lang="en-US" sz="2400" b="1">
                <a:latin typeface="Calibri" charset="0"/>
              </a:rPr>
              <a:t>AutoDR: </a:t>
            </a:r>
            <a:r>
              <a:rPr lang="en-US" sz="2400">
                <a:latin typeface="Calibri" charset="0"/>
              </a:rPr>
              <a:t>when the utility can reduce the load directly.</a:t>
            </a:r>
          </a:p>
          <a:p>
            <a:r>
              <a:rPr lang="en-US" sz="2400" b="1">
                <a:latin typeface="Calibri" charset="0"/>
              </a:rPr>
              <a:t>Baseline: </a:t>
            </a:r>
            <a:r>
              <a:rPr lang="en-US" sz="2400">
                <a:latin typeface="Calibri" charset="0"/>
              </a:rPr>
              <a:t>Average amount of power used from the previous year’s 3 highest consecutive months.</a:t>
            </a:r>
          </a:p>
          <a:p>
            <a:r>
              <a:rPr lang="en-US" sz="2400" b="1">
                <a:latin typeface="Calibri" charset="0"/>
              </a:rPr>
              <a:t>Technology Incentives (TI): </a:t>
            </a:r>
            <a:r>
              <a:rPr lang="en-US" sz="2400">
                <a:latin typeface="Calibri" charset="0"/>
              </a:rPr>
              <a:t>Incentives from Utilities to pay for initial equipment, installation, and controls.</a:t>
            </a:r>
          </a:p>
          <a:p>
            <a:r>
              <a:rPr lang="en-US" sz="2400" b="1">
                <a:latin typeface="Calibri" charset="0"/>
              </a:rPr>
              <a:t>Service Account (SA): </a:t>
            </a:r>
            <a:r>
              <a:rPr lang="en-US" sz="2400">
                <a:latin typeface="Calibri" charset="0"/>
              </a:rPr>
              <a:t>Billing site that has 1 or more meters.</a:t>
            </a:r>
          </a:p>
          <a:p>
            <a:r>
              <a:rPr lang="en-US" sz="2400" b="1">
                <a:latin typeface="Calibri" charset="0"/>
              </a:rPr>
              <a:t>Aggregator</a:t>
            </a:r>
            <a:r>
              <a:rPr lang="en-US" sz="2400">
                <a:latin typeface="Calibri" charset="0"/>
              </a:rPr>
              <a:t>: Independent third parties, authorized to work with a utility company to reduce the state's energy usage.</a:t>
            </a:r>
          </a:p>
          <a:p>
            <a:r>
              <a:rPr lang="en-US" sz="2400" b="1">
                <a:latin typeface="Calibri" charset="0"/>
              </a:rPr>
              <a:t>On-peak: </a:t>
            </a:r>
            <a:r>
              <a:rPr lang="en-US" sz="2400">
                <a:latin typeface="Calibri" charset="0"/>
              </a:rPr>
              <a:t>Afternoons M-F, May to Oct, e.g., PG&amp;E noon-6pm</a:t>
            </a:r>
          </a:p>
        </p:txBody>
      </p:sp>
      <p:cxnSp>
        <p:nvCxnSpPr>
          <p:cNvPr id="4" name="Straight Connector 3"/>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dirty="0">
                <a:latin typeface="Calibri" charset="0"/>
              </a:rPr>
              <a:t>Customer Criteria for utility incentives</a:t>
            </a:r>
          </a:p>
        </p:txBody>
      </p:sp>
      <p:sp>
        <p:nvSpPr>
          <p:cNvPr id="34818" name="Content Placeholder 2"/>
          <p:cNvSpPr>
            <a:spLocks noGrp="1"/>
          </p:cNvSpPr>
          <p:nvPr>
            <p:ph idx="1"/>
          </p:nvPr>
        </p:nvSpPr>
        <p:spPr/>
        <p:txBody>
          <a:bodyPr/>
          <a:lstStyle/>
          <a:p>
            <a:pPr marL="514350" indent="-514350">
              <a:buFont typeface="+mj-lt"/>
              <a:buAutoNum type="arabicPeriod"/>
              <a:defRPr/>
            </a:pPr>
            <a:r>
              <a:rPr lang="en-US" dirty="0">
                <a:latin typeface="Calibri" charset="0"/>
              </a:rPr>
              <a:t>Pump size &gt; 50HP</a:t>
            </a:r>
          </a:p>
          <a:p>
            <a:pPr marL="514350" indent="-514350">
              <a:buFont typeface="+mj-lt"/>
              <a:buAutoNum type="arabicPeriod"/>
              <a:defRPr/>
            </a:pPr>
            <a:r>
              <a:rPr lang="en-US" dirty="0">
                <a:latin typeface="Calibri" charset="0"/>
              </a:rPr>
              <a:t>Must have on-peak usage and willing to shut off for 1 to 4 hours during summer months.</a:t>
            </a:r>
          </a:p>
          <a:p>
            <a:pPr marL="514350" indent="-514350">
              <a:buFont typeface="+mj-lt"/>
              <a:buAutoNum type="arabicPeriod"/>
              <a:defRPr/>
            </a:pPr>
            <a:r>
              <a:rPr lang="en-US" dirty="0">
                <a:latin typeface="Calibri" charset="0"/>
              </a:rPr>
              <a:t>Communicating Smart or Interval meter</a:t>
            </a:r>
          </a:p>
          <a:p>
            <a:pPr marL="0" indent="0">
              <a:buFont typeface="Arial" charset="0"/>
              <a:buNone/>
              <a:defRPr/>
            </a:pPr>
            <a:endParaRPr lang="en-US" dirty="0">
              <a:latin typeface="Calibri" charset="0"/>
            </a:endParaRPr>
          </a:p>
        </p:txBody>
      </p:sp>
      <p:cxnSp>
        <p:nvCxnSpPr>
          <p:cNvPr id="4" name="Straight Connector 3"/>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atin typeface="Calibri" charset="0"/>
              </a:rPr>
              <a:t>Demand Events</a:t>
            </a:r>
          </a:p>
        </p:txBody>
      </p:sp>
      <p:sp>
        <p:nvSpPr>
          <p:cNvPr id="3" name="Content Placeholder 2"/>
          <p:cNvSpPr>
            <a:spLocks noGrp="1"/>
          </p:cNvSpPr>
          <p:nvPr>
            <p:ph idx="1"/>
          </p:nvPr>
        </p:nvSpPr>
        <p:spPr>
          <a:xfrm>
            <a:off x="457200" y="1219200"/>
            <a:ext cx="8229600" cy="4525963"/>
          </a:xfrm>
        </p:spPr>
        <p:txBody>
          <a:bodyPr>
            <a:normAutofit/>
          </a:bodyPr>
          <a:lstStyle/>
          <a:p>
            <a:pPr>
              <a:defRPr/>
            </a:pPr>
            <a:r>
              <a:rPr lang="en-US" dirty="0"/>
              <a:t>Events can be called based for several reasons:</a:t>
            </a:r>
          </a:p>
          <a:p>
            <a:pPr lvl="1">
              <a:defRPr/>
            </a:pPr>
            <a:r>
              <a:rPr lang="en-US" dirty="0"/>
              <a:t>Heat</a:t>
            </a:r>
          </a:p>
          <a:p>
            <a:pPr lvl="1">
              <a:defRPr/>
            </a:pPr>
            <a:r>
              <a:rPr lang="en-US" dirty="0"/>
              <a:t>Price of energy</a:t>
            </a:r>
          </a:p>
          <a:p>
            <a:pPr lvl="1">
              <a:defRPr/>
            </a:pPr>
            <a:r>
              <a:rPr lang="en-US" dirty="0"/>
              <a:t>Utility need</a:t>
            </a:r>
          </a:p>
          <a:p>
            <a:pPr>
              <a:defRPr/>
            </a:pPr>
            <a:r>
              <a:rPr lang="en-US" dirty="0"/>
              <a:t>Events, May 1 to Oct 31, noon-6PM during the week (no weekends or holidays)</a:t>
            </a:r>
          </a:p>
          <a:p>
            <a:pPr>
              <a:defRPr/>
            </a:pPr>
            <a:r>
              <a:rPr lang="en-US" dirty="0"/>
              <a:t>2012, PG&amp;E 3 consecutive days, 4 </a:t>
            </a:r>
            <a:r>
              <a:rPr lang="en-US" dirty="0" err="1"/>
              <a:t>hr</a:t>
            </a:r>
            <a:r>
              <a:rPr lang="en-US" dirty="0"/>
              <a:t> each</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52400"/>
            <a:ext cx="8229600" cy="1143000"/>
          </a:xfrm>
        </p:spPr>
        <p:txBody>
          <a:bodyPr/>
          <a:lstStyle/>
          <a:p>
            <a:r>
              <a:rPr lang="en-US">
                <a:latin typeface="Calibri" charset="0"/>
              </a:rPr>
              <a:t>Application Steps</a:t>
            </a:r>
          </a:p>
        </p:txBody>
      </p:sp>
      <p:sp>
        <p:nvSpPr>
          <p:cNvPr id="43010" name="Content Placeholder 2"/>
          <p:cNvSpPr>
            <a:spLocks noGrp="1"/>
          </p:cNvSpPr>
          <p:nvPr>
            <p:ph idx="1"/>
          </p:nvPr>
        </p:nvSpPr>
        <p:spPr>
          <a:xfrm>
            <a:off x="457200" y="1066800"/>
            <a:ext cx="8229600" cy="4525963"/>
          </a:xfrm>
        </p:spPr>
        <p:txBody>
          <a:bodyPr/>
          <a:lstStyle/>
          <a:p>
            <a:pPr marL="514350" indent="-514350">
              <a:buFont typeface="Calibri" charset="0"/>
              <a:buAutoNum type="arabicPeriod"/>
            </a:pPr>
            <a:r>
              <a:rPr lang="en-US" sz="2800">
                <a:latin typeface="Calibri" charset="0"/>
              </a:rPr>
              <a:t>Customer Signs CISR (Customer Information Standardized Request) and provides all account and meter information </a:t>
            </a:r>
          </a:p>
          <a:p>
            <a:pPr marL="514350" indent="-514350">
              <a:buFont typeface="Calibri" charset="0"/>
              <a:buAutoNum type="arabicPeriod"/>
            </a:pPr>
            <a:r>
              <a:rPr lang="en-US" sz="2800">
                <a:latin typeface="Calibri" charset="0"/>
              </a:rPr>
              <a:t>TI application submission </a:t>
            </a:r>
          </a:p>
          <a:p>
            <a:pPr marL="514350" indent="-514350">
              <a:buFont typeface="Calibri" charset="0"/>
              <a:buAutoNum type="arabicPeriod"/>
            </a:pPr>
            <a:r>
              <a:rPr lang="en-US" sz="2800">
                <a:latin typeface="Calibri" charset="0"/>
              </a:rPr>
              <a:t>Utility or third party review and approval</a:t>
            </a:r>
          </a:p>
          <a:p>
            <a:pPr marL="514350" indent="-514350">
              <a:buFont typeface="Calibri" charset="0"/>
              <a:buAutoNum type="arabicPeriod"/>
            </a:pPr>
            <a:r>
              <a:rPr lang="en-US" sz="2800">
                <a:latin typeface="Calibri" charset="0"/>
              </a:rPr>
              <a:t>Enroll in DR program (Constellation Energy)</a:t>
            </a:r>
          </a:p>
          <a:p>
            <a:pPr marL="514350" indent="-514350">
              <a:buFont typeface="Calibri" charset="0"/>
              <a:buAutoNum type="arabicPeriod"/>
            </a:pPr>
            <a:r>
              <a:rPr lang="en-US" sz="2800">
                <a:latin typeface="Calibri" charset="0"/>
              </a:rPr>
              <a:t>Install PMC, train customer</a:t>
            </a:r>
          </a:p>
          <a:p>
            <a:pPr marL="514350" indent="-514350">
              <a:buFont typeface="Calibri" charset="0"/>
              <a:buAutoNum type="arabicPeriod"/>
            </a:pPr>
            <a:r>
              <a:rPr lang="en-US" sz="2800">
                <a:latin typeface="Calibri" charset="0"/>
              </a:rPr>
              <a:t>Customer nominations 10 days prior to month start (e.g., May 20 for a June 1 start)</a:t>
            </a:r>
          </a:p>
        </p:txBody>
      </p:sp>
    </p:spTree>
    <p:extLst>
      <p:ext uri="{BB962C8B-B14F-4D97-AF65-F5344CB8AC3E}">
        <p14:creationId xmlns:p14="http://schemas.microsoft.com/office/powerpoint/2010/main" val="294129841"/>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Customer example</a:t>
            </a:r>
          </a:p>
        </p:txBody>
      </p:sp>
      <p:sp>
        <p:nvSpPr>
          <p:cNvPr id="5" name="Text Placeholder 4"/>
          <p:cNvSpPr>
            <a:spLocks noGrp="1"/>
          </p:cNvSpPr>
          <p:nvPr>
            <p:ph type="body" idx="1"/>
          </p:nvPr>
        </p:nvSpPr>
        <p:spPr/>
        <p:txBody>
          <a:bodyPr/>
          <a:lstStyle/>
          <a:p>
            <a:pPr>
              <a:defRPr/>
            </a:pPr>
            <a:endParaRPr lang="en-US"/>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err="1"/>
              <a:t>PureSense</a:t>
            </a:r>
            <a:r>
              <a:rPr lang="en-US" dirty="0"/>
              <a:t> products and service</a:t>
            </a:r>
          </a:p>
        </p:txBody>
      </p:sp>
      <p:sp>
        <p:nvSpPr>
          <p:cNvPr id="5" name="Text Placeholder 4"/>
          <p:cNvSpPr>
            <a:spLocks noGrp="1"/>
          </p:cNvSpPr>
          <p:nvPr>
            <p:ph type="body" idx="1"/>
          </p:nvPr>
        </p:nvSpPr>
        <p:spPr/>
        <p:txBody>
          <a:bodyPr/>
          <a:lstStyle/>
          <a:p>
            <a:pPr>
              <a:defRPr/>
            </a:pPr>
            <a:endParaRPr lang="en-US"/>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3">
            <a:extLst>
              <a:ext uri="{28A0092B-C50C-407E-A947-70E740481C1C}">
                <a14:useLocalDpi xmlns:a14="http://schemas.microsoft.com/office/drawing/2010/main" val="0"/>
              </a:ext>
            </a:extLst>
          </a:blip>
          <a:srcRect l="15881" t="4706" r="18604" b="7059"/>
          <a:stretch>
            <a:fillRect/>
          </a:stretch>
        </p:blipFill>
        <p:spPr bwMode="auto">
          <a:xfrm>
            <a:off x="457200" y="152400"/>
            <a:ext cx="8229600" cy="623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advClick="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509588"/>
            <a:ext cx="8153400" cy="583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
        <p:nvSpPr>
          <p:cNvPr id="1843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843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18436"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pic>
        <p:nvPicPr>
          <p:cNvPr id="18437" name="Picture 1" descr="PureSense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34290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4" descr="IMG003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657" y="1676400"/>
            <a:ext cx="1839197"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459781042"/>
              </p:ext>
            </p:extLst>
          </p:nvPr>
        </p:nvGraphicFramePr>
        <p:xfrm>
          <a:off x="1905000" y="1676400"/>
          <a:ext cx="7010401" cy="2727960"/>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40428">
                  <a:extLst>
                    <a:ext uri="{9D8B030D-6E8A-4147-A177-3AD203B41FA5}">
                      <a16:colId xmlns:a16="http://schemas.microsoft.com/office/drawing/2014/main" val="20002"/>
                    </a:ext>
                  </a:extLst>
                </a:gridCol>
                <a:gridCol w="2469573">
                  <a:extLst>
                    <a:ext uri="{9D8B030D-6E8A-4147-A177-3AD203B41FA5}">
                      <a16:colId xmlns:a16="http://schemas.microsoft.com/office/drawing/2014/main" val="20003"/>
                    </a:ext>
                  </a:extLst>
                </a:gridCol>
              </a:tblGrid>
              <a:tr h="594360">
                <a:tc>
                  <a:txBody>
                    <a:bodyPr/>
                    <a:lstStyle/>
                    <a:p>
                      <a:r>
                        <a:rPr lang="en-US" dirty="0"/>
                        <a:t>Name</a:t>
                      </a:r>
                    </a:p>
                  </a:txBody>
                  <a:tcPr/>
                </a:tc>
                <a:tc>
                  <a:txBody>
                    <a:bodyPr/>
                    <a:lstStyle/>
                    <a:p>
                      <a:r>
                        <a:rPr lang="en-US" dirty="0"/>
                        <a:t>Title</a:t>
                      </a:r>
                    </a:p>
                  </a:txBody>
                  <a:tcPr/>
                </a:tc>
                <a:tc>
                  <a:txBody>
                    <a:bodyPr/>
                    <a:lstStyle/>
                    <a:p>
                      <a:r>
                        <a:rPr lang="en-US" dirty="0"/>
                        <a:t>Phone</a:t>
                      </a:r>
                    </a:p>
                  </a:txBody>
                  <a:tcPr/>
                </a:tc>
                <a:tc>
                  <a:txBody>
                    <a:bodyPr/>
                    <a:lstStyle/>
                    <a:p>
                      <a:r>
                        <a:rPr lang="en-US" dirty="0"/>
                        <a:t>Email</a:t>
                      </a:r>
                    </a:p>
                  </a:txBody>
                  <a:tcPr/>
                </a:tc>
                <a:extLst>
                  <a:ext uri="{0D108BD9-81ED-4DB2-BD59-A6C34878D82A}">
                    <a16:rowId xmlns:a16="http://schemas.microsoft.com/office/drawing/2014/main" val="10000"/>
                  </a:ext>
                </a:extLst>
              </a:tr>
              <a:tr h="472440">
                <a:tc>
                  <a:txBody>
                    <a:bodyPr/>
                    <a:lstStyle/>
                    <a:p>
                      <a:r>
                        <a:rPr lang="en-US" sz="1400" dirty="0"/>
                        <a:t>Ken Nichols</a:t>
                      </a:r>
                    </a:p>
                  </a:txBody>
                  <a:tcPr/>
                </a:tc>
                <a:tc>
                  <a:txBody>
                    <a:bodyPr/>
                    <a:lstStyle/>
                    <a:p>
                      <a:r>
                        <a:rPr lang="en-US" sz="1400" dirty="0"/>
                        <a:t>VP</a:t>
                      </a:r>
                    </a:p>
                  </a:txBody>
                  <a:tcPr/>
                </a:tc>
                <a:tc>
                  <a:txBody>
                    <a:bodyPr/>
                    <a:lstStyle/>
                    <a:p>
                      <a:r>
                        <a:rPr lang="en-US" sz="1400" dirty="0"/>
                        <a:t>503 438 8223</a:t>
                      </a:r>
                    </a:p>
                  </a:txBody>
                  <a:tcPr/>
                </a:tc>
                <a:tc>
                  <a:txBody>
                    <a:bodyPr/>
                    <a:lstStyle/>
                    <a:p>
                      <a:r>
                        <a:rPr lang="en-US" sz="1400" dirty="0" err="1"/>
                        <a:t>knichols@puresnse.com</a:t>
                      </a:r>
                      <a:endParaRPr lang="en-US" sz="1400" dirty="0"/>
                    </a:p>
                  </a:txBody>
                  <a:tcPr/>
                </a:tc>
                <a:extLst>
                  <a:ext uri="{0D108BD9-81ED-4DB2-BD59-A6C34878D82A}">
                    <a16:rowId xmlns:a16="http://schemas.microsoft.com/office/drawing/2014/main" val="10001"/>
                  </a:ext>
                </a:extLst>
              </a:tr>
              <a:tr h="457200">
                <a:tc>
                  <a:txBody>
                    <a:bodyPr/>
                    <a:lstStyle/>
                    <a:p>
                      <a:r>
                        <a:rPr lang="en-US" sz="1400" dirty="0"/>
                        <a:t>Elizabeth Goodman</a:t>
                      </a:r>
                    </a:p>
                  </a:txBody>
                  <a:tcPr/>
                </a:tc>
                <a:tc>
                  <a:txBody>
                    <a:bodyPr/>
                    <a:lstStyle/>
                    <a:p>
                      <a:r>
                        <a:rPr lang="en-US" sz="1400" dirty="0"/>
                        <a:t>Sales Operations</a:t>
                      </a:r>
                    </a:p>
                  </a:txBody>
                  <a:tcPr/>
                </a:tc>
                <a:tc>
                  <a:txBody>
                    <a:bodyPr/>
                    <a:lstStyle/>
                    <a:p>
                      <a:r>
                        <a:rPr lang="en-US" sz="1400" dirty="0"/>
                        <a:t>559-972-4879</a:t>
                      </a:r>
                    </a:p>
                  </a:txBody>
                  <a:tcPr/>
                </a:tc>
                <a:tc>
                  <a:txBody>
                    <a:bodyPr/>
                    <a:lstStyle/>
                    <a:p>
                      <a:r>
                        <a:rPr lang="en-US" sz="1400" dirty="0">
                          <a:hlinkClick r:id="rId5"/>
                        </a:rPr>
                        <a:t>egoodman@puresense.com</a:t>
                      </a:r>
                      <a:endParaRPr lang="en-US" sz="1400" dirty="0"/>
                    </a:p>
                  </a:txBody>
                  <a:tcPr/>
                </a:tc>
                <a:extLst>
                  <a:ext uri="{0D108BD9-81ED-4DB2-BD59-A6C34878D82A}">
                    <a16:rowId xmlns:a16="http://schemas.microsoft.com/office/drawing/2014/main" val="10002"/>
                  </a:ext>
                </a:extLst>
              </a:tr>
              <a:tr h="320040">
                <a:tc>
                  <a:txBody>
                    <a:bodyPr/>
                    <a:lstStyle/>
                    <a:p>
                      <a:r>
                        <a:rPr lang="en-US" sz="1400" dirty="0"/>
                        <a:t>Bill Henry</a:t>
                      </a:r>
                    </a:p>
                  </a:txBody>
                  <a:tcPr/>
                </a:tc>
                <a:tc>
                  <a:txBody>
                    <a:bodyPr/>
                    <a:lstStyle/>
                    <a:p>
                      <a:r>
                        <a:rPr lang="en-US" sz="1400" dirty="0"/>
                        <a:t>Utility Analyst</a:t>
                      </a:r>
                    </a:p>
                  </a:txBody>
                  <a:tcPr/>
                </a:tc>
                <a:tc>
                  <a:txBody>
                    <a:bodyPr/>
                    <a:lstStyle/>
                    <a:p>
                      <a:r>
                        <a:rPr lang="en-US" sz="1400" dirty="0"/>
                        <a:t>503-475-0391</a:t>
                      </a:r>
                    </a:p>
                  </a:txBody>
                  <a:tcPr/>
                </a:tc>
                <a:tc>
                  <a:txBody>
                    <a:bodyPr/>
                    <a:lstStyle/>
                    <a:p>
                      <a:r>
                        <a:rPr lang="en-US" sz="1400" dirty="0" err="1"/>
                        <a:t>bhenry@puresense.com</a:t>
                      </a:r>
                      <a:endParaRPr lang="en-US" sz="1400" dirty="0"/>
                    </a:p>
                  </a:txBody>
                  <a:tcPr/>
                </a:tc>
                <a:extLst>
                  <a:ext uri="{0D108BD9-81ED-4DB2-BD59-A6C34878D82A}">
                    <a16:rowId xmlns:a16="http://schemas.microsoft.com/office/drawing/2014/main" val="10003"/>
                  </a:ext>
                </a:extLst>
              </a:tr>
              <a:tr h="365760">
                <a:tc>
                  <a:txBody>
                    <a:bodyPr/>
                    <a:lstStyle/>
                    <a:p>
                      <a:r>
                        <a:rPr lang="en-US" sz="1400" dirty="0"/>
                        <a:t>Tim Henry</a:t>
                      </a:r>
                    </a:p>
                  </a:txBody>
                  <a:tcPr/>
                </a:tc>
                <a:tc>
                  <a:txBody>
                    <a:bodyPr/>
                    <a:lstStyle/>
                    <a:p>
                      <a:r>
                        <a:rPr lang="en-US" sz="1400" dirty="0"/>
                        <a:t>PMC Operations Manager</a:t>
                      </a:r>
                    </a:p>
                  </a:txBody>
                  <a:tcPr/>
                </a:tc>
                <a:tc>
                  <a:txBody>
                    <a:bodyPr/>
                    <a:lstStyle/>
                    <a:p>
                      <a:r>
                        <a:rPr lang="en-US" sz="1400" dirty="0"/>
                        <a:t>559-799-2733</a:t>
                      </a:r>
                    </a:p>
                  </a:txBody>
                  <a:tcPr/>
                </a:tc>
                <a:tc>
                  <a:txBody>
                    <a:bodyPr/>
                    <a:lstStyle/>
                    <a:p>
                      <a:r>
                        <a:rPr lang="en-US" sz="1400" dirty="0" err="1"/>
                        <a:t>thenry@puresense.com</a:t>
                      </a:r>
                      <a:endParaRPr lang="en-US" sz="1400" dirty="0"/>
                    </a:p>
                  </a:txBody>
                  <a:tcPr/>
                </a:tc>
                <a:extLst>
                  <a:ext uri="{0D108BD9-81ED-4DB2-BD59-A6C34878D82A}">
                    <a16:rowId xmlns:a16="http://schemas.microsoft.com/office/drawing/2014/main" val="10004"/>
                  </a:ext>
                </a:extLst>
              </a:tr>
              <a:tr h="365760">
                <a:tc>
                  <a:txBody>
                    <a:bodyPr/>
                    <a:lstStyle/>
                    <a:p>
                      <a:r>
                        <a:rPr lang="en-US" sz="1400" dirty="0" err="1"/>
                        <a:t>Phon</a:t>
                      </a:r>
                      <a:r>
                        <a:rPr lang="en-US" sz="1400" dirty="0"/>
                        <a:t> </a:t>
                      </a:r>
                      <a:r>
                        <a:rPr lang="en-US" sz="1400" dirty="0" err="1"/>
                        <a:t>Sombat</a:t>
                      </a:r>
                      <a:endParaRPr lang="en-US" sz="1400" dirty="0"/>
                    </a:p>
                  </a:txBody>
                  <a:tcPr/>
                </a:tc>
                <a:tc>
                  <a:txBody>
                    <a:bodyPr/>
                    <a:lstStyle/>
                    <a:p>
                      <a:r>
                        <a:rPr lang="en-US" sz="1400" dirty="0"/>
                        <a:t>Administration</a:t>
                      </a:r>
                    </a:p>
                  </a:txBody>
                  <a:tcPr/>
                </a:tc>
                <a:tc>
                  <a:txBody>
                    <a:bodyPr/>
                    <a:lstStyle/>
                    <a:p>
                      <a:r>
                        <a:rPr lang="en-US" sz="1400" dirty="0"/>
                        <a:t>559-916-8928</a:t>
                      </a:r>
                    </a:p>
                  </a:txBody>
                  <a:tcPr/>
                </a:tc>
                <a:tc>
                  <a:txBody>
                    <a:bodyPr/>
                    <a:lstStyle/>
                    <a:p>
                      <a:r>
                        <a:rPr lang="en-US" sz="1400" dirty="0" err="1"/>
                        <a:t>psombat@puresense.com</a:t>
                      </a:r>
                      <a:endParaRPr lang="en-US" sz="1400" dirty="0"/>
                    </a:p>
                  </a:txBody>
                  <a:tcPr/>
                </a:tc>
                <a:extLst>
                  <a:ext uri="{0D108BD9-81ED-4DB2-BD59-A6C34878D82A}">
                    <a16:rowId xmlns:a16="http://schemas.microsoft.com/office/drawing/2014/main" val="10005"/>
                  </a:ext>
                </a:extLst>
              </a:tr>
            </a:tbl>
          </a:graphicData>
        </a:graphic>
      </p:graphicFrame>
      <p:sp>
        <p:nvSpPr>
          <p:cNvPr id="11" name="Title 1"/>
          <p:cNvSpPr txBox="1">
            <a:spLocks/>
          </p:cNvSpPr>
          <p:nvPr/>
        </p:nvSpPr>
        <p:spPr>
          <a:xfrm>
            <a:off x="228600" y="228600"/>
            <a:ext cx="8001000" cy="1143001"/>
          </a:xfrm>
          <a:prstGeom prst="rect">
            <a:avLst/>
          </a:prstGeom>
        </p:spPr>
        <p:txBody>
          <a:bodyPr/>
          <a:lstStyle>
            <a:lvl1pPr algn="l" defTabSz="457200" rtl="0" eaLnBrk="0" fontAlgn="base" hangingPunct="0">
              <a:spcBef>
                <a:spcPct val="0"/>
              </a:spcBef>
              <a:spcAft>
                <a:spcPct val="0"/>
              </a:spcAft>
              <a:defRPr sz="3600" kern="1200">
                <a:solidFill>
                  <a:srgbClr val="358FD0"/>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3600">
                <a:solidFill>
                  <a:srgbClr val="358FD0"/>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eaLnBrk="1" hangingPunct="1"/>
            <a:r>
              <a:rPr lang="en-US" dirty="0">
                <a:latin typeface="Calibri" charset="0"/>
              </a:rPr>
              <a:t>PMC Team</a:t>
            </a:r>
          </a:p>
        </p:txBody>
      </p:sp>
    </p:spTree>
    <p:extLst>
      <p:ext uri="{BB962C8B-B14F-4D97-AF65-F5344CB8AC3E}">
        <p14:creationId xmlns:p14="http://schemas.microsoft.com/office/powerpoint/2010/main" val="215671840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8" y="704850"/>
            <a:ext cx="8124825" cy="544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228600" y="-20638"/>
            <a:ext cx="8001000" cy="1143001"/>
          </a:xfrm>
        </p:spPr>
        <p:txBody>
          <a:bodyPr/>
          <a:lstStyle/>
          <a:p>
            <a:pPr eaLnBrk="1" hangingPunct="1"/>
            <a:r>
              <a:rPr lang="en-US" sz="2800">
                <a:latin typeface="Calibri" charset="0"/>
              </a:rPr>
              <a:t>California Smart Energy: </a:t>
            </a:r>
            <a:br>
              <a:rPr lang="en-US" sz="2800">
                <a:latin typeface="Calibri" charset="0"/>
              </a:rPr>
            </a:br>
            <a:r>
              <a:rPr lang="en-US" sz="2800" b="1">
                <a:latin typeface="Calibri" charset="0"/>
              </a:rPr>
              <a:t>Carrots will turn to Sticks</a:t>
            </a:r>
          </a:p>
        </p:txBody>
      </p:sp>
      <p:sp>
        <p:nvSpPr>
          <p:cNvPr id="5" name="Content Placeholder 4"/>
          <p:cNvSpPr>
            <a:spLocks noGrp="1"/>
          </p:cNvSpPr>
          <p:nvPr>
            <p:ph idx="1"/>
          </p:nvPr>
        </p:nvSpPr>
        <p:spPr>
          <a:xfrm>
            <a:off x="457200" y="1219200"/>
            <a:ext cx="8229600" cy="4906963"/>
          </a:xfrm>
        </p:spPr>
        <p:txBody>
          <a:bodyPr/>
          <a:lstStyle/>
          <a:p>
            <a:pPr eaLnBrk="1" hangingPunct="1">
              <a:defRPr/>
            </a:pPr>
            <a:r>
              <a:rPr lang="en-US" dirty="0"/>
              <a:t>Carrots 	= Incentives and performance pay</a:t>
            </a:r>
          </a:p>
          <a:p>
            <a:pPr marL="1828800" lvl="4" indent="0" eaLnBrk="1" hangingPunct="1">
              <a:buFont typeface="Arial" charset="0"/>
              <a:buNone/>
              <a:defRPr/>
            </a:pPr>
            <a:r>
              <a:rPr lang="en-US" dirty="0"/>
              <a:t>What:	TI Incentives and Demand Response Program</a:t>
            </a:r>
          </a:p>
          <a:p>
            <a:pPr marL="1828800" lvl="4" indent="0" eaLnBrk="1" hangingPunct="1">
              <a:buFont typeface="Arial" charset="0"/>
              <a:buNone/>
              <a:defRPr/>
            </a:pPr>
            <a:r>
              <a:rPr lang="en-US" dirty="0"/>
              <a:t>When:	through 2014</a:t>
            </a:r>
          </a:p>
          <a:p>
            <a:pPr marL="1828800" lvl="4" indent="0" eaLnBrk="1" hangingPunct="1">
              <a:buFont typeface="Arial" charset="0"/>
              <a:buNone/>
              <a:defRPr/>
            </a:pPr>
            <a:r>
              <a:rPr lang="en-US" dirty="0"/>
              <a:t>Who:       Ag with large On Peak usage, &gt; 32kW</a:t>
            </a:r>
          </a:p>
          <a:p>
            <a:pPr eaLnBrk="1" hangingPunct="1">
              <a:defRPr/>
            </a:pPr>
            <a:r>
              <a:rPr lang="en-US" dirty="0"/>
              <a:t>Sticks 		= Time of Use (TOU) rates</a:t>
            </a:r>
          </a:p>
          <a:p>
            <a:pPr marL="0" indent="0" eaLnBrk="1" hangingPunct="1">
              <a:buFont typeface="Arial" charset="0"/>
              <a:buNone/>
              <a:defRPr/>
            </a:pPr>
            <a:r>
              <a:rPr lang="en-US" sz="2800" dirty="0"/>
              <a:t>	What: </a:t>
            </a:r>
            <a:r>
              <a:rPr lang="en-US" sz="2800" b="1" dirty="0">
                <a:solidFill>
                  <a:srgbClr val="FF0000"/>
                </a:solidFill>
              </a:rPr>
              <a:t>Energy Costs will go up, unless control load</a:t>
            </a:r>
          </a:p>
          <a:p>
            <a:pPr marL="0" indent="0" eaLnBrk="1" hangingPunct="1">
              <a:buFont typeface="Arial" charset="0"/>
              <a:buNone/>
              <a:defRPr/>
            </a:pPr>
            <a:r>
              <a:rPr lang="en-US" sz="2800" b="1" dirty="0">
                <a:solidFill>
                  <a:srgbClr val="FF0000"/>
                </a:solidFill>
              </a:rPr>
              <a:t>			</a:t>
            </a:r>
            <a:r>
              <a:rPr lang="en-US" sz="2800" b="1" dirty="0"/>
              <a:t>Opportunity to reduce costs on TOU</a:t>
            </a:r>
            <a:endParaRPr lang="en-US" sz="1400" b="1" dirty="0">
              <a:solidFill>
                <a:srgbClr val="FF0000"/>
              </a:solidFill>
            </a:endParaRPr>
          </a:p>
          <a:p>
            <a:pPr marL="0" indent="0" eaLnBrk="1" hangingPunct="1">
              <a:buFont typeface="Arial" charset="0"/>
              <a:buNone/>
              <a:defRPr/>
            </a:pPr>
            <a:r>
              <a:rPr lang="en-US" sz="2800" dirty="0"/>
              <a:t>	When: </a:t>
            </a:r>
          </a:p>
          <a:p>
            <a:pPr marL="0" indent="0" eaLnBrk="1" hangingPunct="1">
              <a:buFont typeface="Arial" charset="0"/>
              <a:buNone/>
              <a:defRPr/>
            </a:pPr>
            <a:r>
              <a:rPr lang="en-US" sz="2400" dirty="0"/>
              <a:t>				Feb 1, 2011    &gt;200kW and 12 months of data</a:t>
            </a:r>
          </a:p>
          <a:p>
            <a:pPr marL="0" indent="0" eaLnBrk="1" hangingPunct="1">
              <a:buFont typeface="Arial" charset="0"/>
              <a:buNone/>
              <a:defRPr/>
            </a:pPr>
            <a:r>
              <a:rPr lang="en-US" sz="2400" dirty="0"/>
              <a:t>				Mar 1, 2013	&lt;200kW and 12 months of data</a:t>
            </a:r>
          </a:p>
          <a:p>
            <a:pPr eaLnBrk="1" hangingPunct="1">
              <a:defRPr/>
            </a:pPr>
            <a:endParaRPr lang="en-US" dirty="0"/>
          </a:p>
          <a:p>
            <a:pPr marL="0" indent="0" eaLnBrk="1" hangingPunct="1">
              <a:buFont typeface="Arial" charset="0"/>
              <a:buNone/>
              <a:defRPr/>
            </a:pPr>
            <a:endParaRPr lang="en-US" dirty="0"/>
          </a:p>
          <a:p>
            <a:pPr marL="0" indent="0" eaLnBrk="1" hangingPunct="1">
              <a:buFont typeface="Arial" charset="0"/>
              <a:buNone/>
              <a:defRPr/>
            </a:pPr>
            <a:endParaRPr lang="en-US" dirty="0"/>
          </a:p>
          <a:p>
            <a:pPr eaLnBrk="1" hangingPunct="1">
              <a:defRPr/>
            </a:pPr>
            <a:endParaRPr lang="en-US" dirty="0"/>
          </a:p>
        </p:txBody>
      </p:sp>
      <p:cxnSp>
        <p:nvCxnSpPr>
          <p:cNvPr id="4" name="Straight Connector 3"/>
          <p:cNvCxnSpPr/>
          <p:nvPr/>
        </p:nvCxnSpPr>
        <p:spPr>
          <a:xfrm>
            <a:off x="0" y="9906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Effect transition="in" filter="fade">
                                      <p:cBhvr>
                                        <p:cTn id="41" dur="500"/>
                                        <p:tgtEl>
                                          <p:spTgt spid="5">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9" end="9"/>
                                            </p:txEl>
                                          </p:spTgt>
                                        </p:tgtEl>
                                        <p:attrNameLst>
                                          <p:attrName>style.visibility</p:attrName>
                                        </p:attrNameLst>
                                      </p:cBhvr>
                                      <p:to>
                                        <p:strVal val="visible"/>
                                      </p:to>
                                    </p:set>
                                    <p:animEffect transition="in" filter="fade">
                                      <p:cBhvr>
                                        <p:cTn id="46"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4"/>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228600" y="-20638"/>
            <a:ext cx="8001000" cy="1143001"/>
          </a:xfrm>
        </p:spPr>
        <p:txBody>
          <a:bodyPr/>
          <a:lstStyle/>
          <a:p>
            <a:pPr eaLnBrk="1" hangingPunct="1"/>
            <a:r>
              <a:rPr lang="en-US">
                <a:latin typeface="Calibri" charset="0"/>
              </a:rPr>
              <a:t>Time of Use   vs.  Peak Day Pricing</a:t>
            </a:r>
          </a:p>
        </p:txBody>
      </p:sp>
      <p:cxnSp>
        <p:nvCxnSpPr>
          <p:cNvPr id="4" name="Straight Connector 3"/>
          <p:cNvCxnSpPr/>
          <p:nvPr/>
        </p:nvCxnSpPr>
        <p:spPr>
          <a:xfrm>
            <a:off x="0" y="9906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pic>
        <p:nvPicPr>
          <p:cNvPr id="6144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248400" cy="5006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381000" y="1676400"/>
            <a:ext cx="8458200" cy="4525963"/>
          </a:xfrm>
          <a:prstGeom prst="rect">
            <a:avLst/>
          </a:prstGeom>
        </p:spPr>
        <p:txBody>
          <a:bodyPr>
            <a:normAutofit/>
          </a:bodyPr>
          <a:lstStyle/>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algn="ctr" fontAlgn="auto">
              <a:spcBef>
                <a:spcPts val="0"/>
              </a:spcBef>
              <a:spcAft>
                <a:spcPts val="0"/>
              </a:spcAft>
              <a:defRPr/>
            </a:pPr>
            <a:endParaRPr lang="en-US" sz="2000" dirty="0">
              <a:solidFill>
                <a:prstClr val="black"/>
              </a:solidFill>
              <a:latin typeface="+mn-lt"/>
              <a:ea typeface="+mn-ea"/>
              <a:cs typeface="+mn-cs"/>
            </a:endParaRPr>
          </a:p>
          <a:p>
            <a:pPr fontAlgn="auto">
              <a:spcBef>
                <a:spcPts val="0"/>
              </a:spcBef>
              <a:spcAft>
                <a:spcPts val="0"/>
              </a:spcAft>
              <a:defRPr/>
            </a:pPr>
            <a:endParaRPr lang="en-US" sz="2000" b="1" dirty="0">
              <a:solidFill>
                <a:prstClr val="black"/>
              </a:solidFill>
              <a:latin typeface="+mn-lt"/>
              <a:ea typeface="+mn-ea"/>
              <a:cs typeface="+mn-cs"/>
            </a:endParaRPr>
          </a:p>
          <a:p>
            <a:pPr fontAlgn="auto">
              <a:spcBef>
                <a:spcPts val="0"/>
              </a:spcBef>
              <a:spcAft>
                <a:spcPts val="0"/>
              </a:spcAft>
              <a:defRPr/>
            </a:pPr>
            <a:endParaRPr lang="en-US" sz="2000" b="1" dirty="0">
              <a:solidFill>
                <a:prstClr val="black"/>
              </a:solidFill>
              <a:latin typeface="+mn-lt"/>
              <a:ea typeface="+mn-ea"/>
              <a:cs typeface="+mn-cs"/>
            </a:endParaRPr>
          </a:p>
          <a:p>
            <a:pPr fontAlgn="auto">
              <a:spcBef>
                <a:spcPts val="0"/>
              </a:spcBef>
              <a:spcAft>
                <a:spcPts val="0"/>
              </a:spcAft>
              <a:defRPr/>
            </a:pPr>
            <a:endParaRPr lang="en-US" sz="2000" b="1" dirty="0">
              <a:solidFill>
                <a:prstClr val="black"/>
              </a:solidFill>
              <a:latin typeface="+mn-lt"/>
              <a:ea typeface="+mn-ea"/>
              <a:cs typeface="+mn-cs"/>
            </a:endParaRPr>
          </a:p>
          <a:p>
            <a:pPr fontAlgn="auto">
              <a:spcBef>
                <a:spcPts val="0"/>
              </a:spcBef>
              <a:spcAft>
                <a:spcPts val="0"/>
              </a:spcAft>
              <a:defRPr/>
            </a:pPr>
            <a:endParaRPr lang="en-US" sz="2000" dirty="0">
              <a:solidFill>
                <a:prstClr val="black"/>
              </a:solidFill>
              <a:latin typeface="+mn-lt"/>
              <a:ea typeface="+mn-ea"/>
              <a:cs typeface="+mn-cs"/>
            </a:endParaRPr>
          </a:p>
          <a:p>
            <a:pPr marL="342900" indent="-342900" fontAlgn="auto">
              <a:spcBef>
                <a:spcPct val="20000"/>
              </a:spcBef>
              <a:spcAft>
                <a:spcPts val="0"/>
              </a:spcAft>
              <a:buFont typeface="Arial" pitchFamily="34" charset="0"/>
              <a:buNone/>
              <a:defRPr/>
            </a:pPr>
            <a:endParaRPr lang="en-US" sz="2000" dirty="0">
              <a:solidFill>
                <a:prstClr val="black"/>
              </a:solidFill>
              <a:latin typeface="Times New Roman" pitchFamily="18" charset="0"/>
              <a:ea typeface="+mn-ea"/>
              <a:cs typeface="Times New Roman" pitchFamily="18" charset="0"/>
            </a:endParaRPr>
          </a:p>
        </p:txBody>
      </p:sp>
      <p:sp>
        <p:nvSpPr>
          <p:cNvPr id="7" name="TextBox 6"/>
          <p:cNvSpPr txBox="1"/>
          <p:nvPr/>
        </p:nvSpPr>
        <p:spPr>
          <a:xfrm>
            <a:off x="304800" y="1295400"/>
            <a:ext cx="8610600" cy="5170488"/>
          </a:xfrm>
          <a:prstGeom prst="rect">
            <a:avLst/>
          </a:prstGeom>
          <a:noFill/>
        </p:spPr>
        <p:txBody>
          <a:bodyPr>
            <a:spAutoFit/>
          </a:bodyPr>
          <a:lstStyle/>
          <a:p>
            <a:pPr algn="ctr" fontAlgn="auto">
              <a:spcBef>
                <a:spcPts val="0"/>
              </a:spcBef>
              <a:spcAft>
                <a:spcPts val="0"/>
              </a:spcAft>
              <a:defRPr/>
            </a:pPr>
            <a:r>
              <a:rPr lang="en-US" sz="3200" b="1" dirty="0">
                <a:latin typeface="+mn-lt"/>
                <a:ea typeface="+mn-ea"/>
                <a:cs typeface="Century Gothic"/>
              </a:rPr>
              <a:t>Utilities like PG&amp;E and </a:t>
            </a:r>
            <a:r>
              <a:rPr lang="en-US" sz="3200" b="1" dirty="0" err="1">
                <a:latin typeface="+mn-lt"/>
                <a:ea typeface="+mn-ea"/>
                <a:cs typeface="Century Gothic"/>
              </a:rPr>
              <a:t>SoCalEdison</a:t>
            </a:r>
            <a:r>
              <a:rPr lang="en-US" sz="3200" b="1" dirty="0">
                <a:latin typeface="+mn-lt"/>
                <a:ea typeface="+mn-ea"/>
                <a:cs typeface="Century Gothic"/>
              </a:rPr>
              <a:t>:</a:t>
            </a:r>
          </a:p>
          <a:p>
            <a:pPr algn="ctr" fontAlgn="auto">
              <a:spcBef>
                <a:spcPts val="0"/>
              </a:spcBef>
              <a:spcAft>
                <a:spcPts val="0"/>
              </a:spcAft>
              <a:defRPr/>
            </a:pPr>
            <a:endParaRPr lang="en-US" b="1" dirty="0">
              <a:latin typeface="+mn-lt"/>
              <a:ea typeface="+mn-ea"/>
              <a:cs typeface="Century Gothic"/>
            </a:endParaRPr>
          </a:p>
          <a:p>
            <a:pPr marL="457200" indent="-457200" fontAlgn="auto">
              <a:spcBef>
                <a:spcPts val="0"/>
              </a:spcBef>
              <a:spcAft>
                <a:spcPts val="0"/>
              </a:spcAft>
              <a:buFont typeface="Arial" pitchFamily="34" charset="0"/>
              <a:buChar char="•"/>
              <a:defRPr/>
            </a:pPr>
            <a:r>
              <a:rPr lang="en-US" sz="3200" dirty="0">
                <a:latin typeface="+mn-lt"/>
                <a:ea typeface="+mn-ea"/>
                <a:cs typeface="Century Gothic"/>
              </a:rPr>
              <a:t>Need to reduce peak electrical demand as</a:t>
            </a:r>
          </a:p>
          <a:p>
            <a:pPr marL="914400" lvl="1" indent="-457200" fontAlgn="auto">
              <a:spcBef>
                <a:spcPts val="0"/>
              </a:spcBef>
              <a:spcAft>
                <a:spcPts val="0"/>
              </a:spcAft>
              <a:buFont typeface="Arial" pitchFamily="34" charset="0"/>
              <a:buChar char="•"/>
              <a:defRPr/>
            </a:pPr>
            <a:r>
              <a:rPr lang="en-US" sz="3200" dirty="0">
                <a:latin typeface="+mn-lt"/>
                <a:ea typeface="+mn-ea"/>
                <a:cs typeface="Century Gothic"/>
              </a:rPr>
              <a:t>Peak gas fire plants cost $1,200/kW, and run as little as 50 hrs/year</a:t>
            </a:r>
          </a:p>
          <a:p>
            <a:pPr marL="457200" indent="-457200" fontAlgn="auto">
              <a:spcBef>
                <a:spcPts val="0"/>
              </a:spcBef>
              <a:spcAft>
                <a:spcPts val="0"/>
              </a:spcAft>
              <a:buFont typeface="Arial" pitchFamily="34" charset="0"/>
              <a:buChar char="•"/>
              <a:defRPr/>
            </a:pPr>
            <a:r>
              <a:rPr lang="en-US" sz="3200" dirty="0">
                <a:latin typeface="+mn-lt"/>
                <a:ea typeface="+mn-ea"/>
                <a:cs typeface="Century Gothic"/>
              </a:rPr>
              <a:t>Need a relatively small amount of power for a short period of time (6 hrs)</a:t>
            </a:r>
          </a:p>
          <a:p>
            <a:pPr marL="457200" indent="-457200" fontAlgn="auto">
              <a:spcBef>
                <a:spcPts val="0"/>
              </a:spcBef>
              <a:spcAft>
                <a:spcPts val="0"/>
              </a:spcAft>
              <a:buFont typeface="Arial" pitchFamily="34" charset="0"/>
              <a:buChar char="•"/>
              <a:defRPr/>
            </a:pPr>
            <a:r>
              <a:rPr lang="en-US" sz="3200" dirty="0">
                <a:latin typeface="+mn-lt"/>
                <a:ea typeface="+mn-ea"/>
                <a:cs typeface="Century Gothic"/>
              </a:rPr>
              <a:t>Cost effective (and easier) to reduce power needs vs. increasing capacity</a:t>
            </a:r>
          </a:p>
          <a:p>
            <a:pPr marL="457200" indent="-457200" fontAlgn="auto">
              <a:spcBef>
                <a:spcPts val="0"/>
              </a:spcBef>
              <a:spcAft>
                <a:spcPts val="0"/>
              </a:spcAft>
              <a:buFont typeface="Arial" pitchFamily="34" charset="0"/>
              <a:buChar char="•"/>
              <a:defRPr/>
            </a:pPr>
            <a:endParaRPr lang="en-US" sz="2800" dirty="0">
              <a:latin typeface="Century Gothic"/>
              <a:ea typeface="+mn-ea"/>
              <a:cs typeface="Century Gothic"/>
            </a:endParaRPr>
          </a:p>
          <a:p>
            <a:pPr algn="ctr" fontAlgn="auto">
              <a:spcBef>
                <a:spcPts val="0"/>
              </a:spcBef>
              <a:spcAft>
                <a:spcPts val="0"/>
              </a:spcAft>
              <a:defRPr/>
            </a:pPr>
            <a:endParaRPr lang="en-US" sz="2800" b="1" dirty="0">
              <a:latin typeface="Century Gothic"/>
              <a:ea typeface="+mn-ea"/>
              <a:cs typeface="Century Gothic"/>
            </a:endParaRPr>
          </a:p>
        </p:txBody>
      </p:sp>
      <p:sp>
        <p:nvSpPr>
          <p:cNvPr id="20" name="TextBox 19"/>
          <p:cNvSpPr txBox="1"/>
          <p:nvPr/>
        </p:nvSpPr>
        <p:spPr>
          <a:xfrm>
            <a:off x="152400" y="152400"/>
            <a:ext cx="8991600" cy="646113"/>
          </a:xfrm>
          <a:prstGeom prst="rect">
            <a:avLst/>
          </a:prstGeom>
          <a:noFill/>
        </p:spPr>
        <p:txBody>
          <a:bodyPr>
            <a:spAutoFit/>
          </a:bodyPr>
          <a:lstStyle/>
          <a:p>
            <a:pPr fontAlgn="auto">
              <a:spcBef>
                <a:spcPts val="0"/>
              </a:spcBef>
              <a:spcAft>
                <a:spcPts val="0"/>
              </a:spcAft>
              <a:defRPr/>
            </a:pPr>
            <a:r>
              <a:rPr lang="en-US" sz="3600" dirty="0">
                <a:solidFill>
                  <a:srgbClr val="358FD0"/>
                </a:solidFill>
                <a:latin typeface="+mj-lt"/>
              </a:rPr>
              <a:t>Why Utilities are doing this?</a:t>
            </a:r>
          </a:p>
        </p:txBody>
      </p:sp>
      <p:cxnSp>
        <p:nvCxnSpPr>
          <p:cNvPr id="8" name="Straight Connector 7"/>
          <p:cNvCxnSpPr/>
          <p:nvPr/>
        </p:nvCxnSpPr>
        <p:spPr>
          <a:xfrm>
            <a:off x="0" y="9906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0" end="0"/>
                                            </p:txEl>
                                          </p:spTgt>
                                        </p:tgtEl>
                                        <p:attrNameLst>
                                          <p:attrName>style.visibility</p:attrName>
                                        </p:attrNameLst>
                                      </p:cBhvr>
                                      <p:to>
                                        <p:strVal val="visible"/>
                                      </p:to>
                                    </p:set>
                                    <p:animEffect transition="in" filter="fade">
                                      <p:cBhvr>
                                        <p:cTn id="10" dur="500"/>
                                        <p:tgtEl>
                                          <p:spTgt spid="20">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000"/>
                                        <p:tgtEl>
                                          <p:spTgt spid="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fade">
                                      <p:cBhvr>
                                        <p:cTn id="23" dur="2000"/>
                                        <p:tgtEl>
                                          <p:spTgt spid="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2000"/>
                                        <p:tgtEl>
                                          <p:spTgt spid="7">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animEffect transition="in" filter="fade">
                                      <p:cBhvr>
                                        <p:cTn id="33"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3"/>
          <p:cNvPicPr>
            <a:picLocks noChangeAspect="1" noChangeArrowheads="1"/>
          </p:cNvPicPr>
          <p:nvPr/>
        </p:nvPicPr>
        <p:blipFill>
          <a:blip r:embed="rId3">
            <a:extLst>
              <a:ext uri="{28A0092B-C50C-407E-A947-70E740481C1C}">
                <a14:useLocalDpi xmlns:a14="http://schemas.microsoft.com/office/drawing/2010/main" val="0"/>
              </a:ext>
            </a:extLst>
          </a:blip>
          <a:srcRect r="14000" b="7220"/>
          <a:stretch>
            <a:fillRect/>
          </a:stretch>
        </p:blipFill>
        <p:spPr bwMode="auto">
          <a:xfrm>
            <a:off x="838200" y="609600"/>
            <a:ext cx="7158038"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Rectangle 3"/>
          <p:cNvSpPr>
            <a:spLocks noGrp="1" noChangeArrowheads="1"/>
          </p:cNvSpPr>
          <p:nvPr>
            <p:ph type="title"/>
          </p:nvPr>
        </p:nvSpPr>
        <p:spPr>
          <a:xfrm>
            <a:off x="228600" y="166688"/>
            <a:ext cx="8001000" cy="646112"/>
          </a:xfrm>
        </p:spPr>
        <p:txBody>
          <a:bodyPr>
            <a:spAutoFit/>
          </a:bodyPr>
          <a:lstStyle/>
          <a:p>
            <a:pPr defTabSz="914400" eaLnBrk="1" hangingPunct="1"/>
            <a:r>
              <a:rPr lang="en-US">
                <a:latin typeface="Calibri" charset="0"/>
              </a:rPr>
              <a:t>California Utilities Peak Demand</a:t>
            </a:r>
          </a:p>
        </p:txBody>
      </p:sp>
      <p:sp>
        <p:nvSpPr>
          <p:cNvPr id="39" name="Line Callout 1 38"/>
          <p:cNvSpPr/>
          <p:nvPr/>
        </p:nvSpPr>
        <p:spPr>
          <a:xfrm>
            <a:off x="7162800" y="304800"/>
            <a:ext cx="1752600" cy="914400"/>
          </a:xfrm>
          <a:prstGeom prst="borderCallout1">
            <a:avLst>
              <a:gd name="adj1" fmla="val 18750"/>
              <a:gd name="adj2" fmla="val -8333"/>
              <a:gd name="adj3" fmla="val 179665"/>
              <a:gd name="adj4" fmla="val -90507"/>
            </a:avLst>
          </a:prstGeom>
          <a:ln w="25400"/>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Demand Response Event</a:t>
            </a:r>
          </a:p>
        </p:txBody>
      </p:sp>
      <p:sp>
        <p:nvSpPr>
          <p:cNvPr id="65540" name="TextBox 40"/>
          <p:cNvSpPr txBox="1">
            <a:spLocks noChangeArrowheads="1"/>
          </p:cNvSpPr>
          <p:nvPr/>
        </p:nvSpPr>
        <p:spPr bwMode="auto">
          <a:xfrm>
            <a:off x="1066800" y="5334000"/>
            <a:ext cx="2908300" cy="369888"/>
          </a:xfrm>
          <a:prstGeom prst="rect">
            <a:avLst/>
          </a:prstGeom>
          <a:solidFill>
            <a:srgbClr val="0094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Renewable and hydroelectric</a:t>
            </a: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152400" y="152400"/>
            <a:ext cx="7772400" cy="646113"/>
          </a:xfrm>
        </p:spPr>
        <p:txBody>
          <a:bodyPr>
            <a:spAutoFit/>
          </a:bodyPr>
          <a:lstStyle/>
          <a:p>
            <a:pPr defTabSz="914400" eaLnBrk="1" hangingPunct="1"/>
            <a:r>
              <a:rPr lang="en-US">
                <a:latin typeface="Calibri" charset="0"/>
              </a:rPr>
              <a:t>California Utility “On-Peak” Load Profiles </a:t>
            </a:r>
          </a:p>
        </p:txBody>
      </p:sp>
      <p:graphicFrame>
        <p:nvGraphicFramePr>
          <p:cNvPr id="2" name="Object 3"/>
          <p:cNvGraphicFramePr>
            <a:graphicFrameLocks noGrp="1" noChangeAspect="1"/>
          </p:cNvGraphicFramePr>
          <p:nvPr>
            <p:ph type="chart" idx="1"/>
          </p:nvPr>
        </p:nvGraphicFramePr>
        <p:xfrm>
          <a:off x="-160338" y="863600"/>
          <a:ext cx="9659938" cy="558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0" y="9906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7" dur="500"/>
                                        <p:tgtEl>
                                          <p:spTgt spid="2">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2" dur="500"/>
                                        <p:tgtEl>
                                          <p:spTgt spid="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28600" y="-20638"/>
            <a:ext cx="8001000" cy="1143001"/>
          </a:xfrm>
        </p:spPr>
        <p:txBody>
          <a:bodyPr/>
          <a:lstStyle/>
          <a:p>
            <a:pPr eaLnBrk="1" hangingPunct="1"/>
            <a:r>
              <a:rPr lang="en-US">
                <a:latin typeface="Calibri" charset="0"/>
              </a:rPr>
              <a:t>Aligning Grower Concerns with Utility</a:t>
            </a:r>
          </a:p>
        </p:txBody>
      </p:sp>
      <p:sp>
        <p:nvSpPr>
          <p:cNvPr id="69634" name="Content Placeholder 2"/>
          <p:cNvSpPr>
            <a:spLocks noGrp="1"/>
          </p:cNvSpPr>
          <p:nvPr>
            <p:ph idx="1"/>
          </p:nvPr>
        </p:nvSpPr>
        <p:spPr>
          <a:xfrm>
            <a:off x="457200" y="1295400"/>
            <a:ext cx="8229600" cy="4830763"/>
          </a:xfrm>
        </p:spPr>
        <p:txBody>
          <a:bodyPr/>
          <a:lstStyle/>
          <a:p>
            <a:pPr eaLnBrk="1" hangingPunct="1"/>
            <a:r>
              <a:rPr lang="en-US">
                <a:latin typeface="Calibri" charset="0"/>
              </a:rPr>
              <a:t>Farmers are generally risk averse</a:t>
            </a:r>
          </a:p>
          <a:p>
            <a:pPr eaLnBrk="1" hangingPunct="1"/>
            <a:r>
              <a:rPr lang="en-US">
                <a:latin typeface="Calibri" charset="0"/>
              </a:rPr>
              <a:t>Crop loss due to under irrigation is a significant concern, can be catastrophic</a:t>
            </a:r>
          </a:p>
          <a:p>
            <a:pPr eaLnBrk="1" hangingPunct="1"/>
            <a:r>
              <a:rPr lang="en-US">
                <a:latin typeface="Calibri" charset="0"/>
              </a:rPr>
              <a:t>Want control over turn on and ability to opt-out if needed</a:t>
            </a:r>
          </a:p>
          <a:p>
            <a:pPr eaLnBrk="1" hangingPunct="1"/>
            <a:r>
              <a:rPr lang="en-US">
                <a:latin typeface="Calibri" charset="0"/>
              </a:rPr>
              <a:t>Without clear understanding of available water there is no comfort level</a:t>
            </a:r>
          </a:p>
          <a:p>
            <a:pPr eaLnBrk="1" hangingPunct="1"/>
            <a:endParaRPr lang="en-US">
              <a:latin typeface="Calibri" charset="0"/>
            </a:endParaRPr>
          </a:p>
        </p:txBody>
      </p:sp>
      <p:cxnSp>
        <p:nvCxnSpPr>
          <p:cNvPr id="4" name="Straight Connector 3"/>
          <p:cNvCxnSpPr/>
          <p:nvPr/>
        </p:nvCxnSpPr>
        <p:spPr>
          <a:xfrm>
            <a:off x="0" y="9906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Calibri" charset="0"/>
              </a:rPr>
              <a:t>2012 Technology Incentives, AutoDR</a:t>
            </a:r>
          </a:p>
        </p:txBody>
      </p:sp>
      <p:graphicFrame>
        <p:nvGraphicFramePr>
          <p:cNvPr id="4" name="Table 3"/>
          <p:cNvGraphicFramePr>
            <a:graphicFrameLocks noGrp="1"/>
          </p:cNvGraphicFramePr>
          <p:nvPr/>
        </p:nvGraphicFramePr>
        <p:xfrm>
          <a:off x="1371600" y="1676400"/>
          <a:ext cx="6324600" cy="2898841"/>
        </p:xfrm>
        <a:graphic>
          <a:graphicData uri="http://schemas.openxmlformats.org/drawingml/2006/table">
            <a:tbl>
              <a:tblPr firstRow="1" bandRow="1">
                <a:tableStyleId>{5C22544A-7EE6-4342-B048-85BDC9FD1C3A}</a:tableStyleId>
              </a:tblPr>
              <a:tblGrid>
                <a:gridCol w="1581150">
                  <a:extLst>
                    <a:ext uri="{9D8B030D-6E8A-4147-A177-3AD203B41FA5}">
                      <a16:colId xmlns:a16="http://schemas.microsoft.com/office/drawing/2014/main" val="20000"/>
                    </a:ext>
                  </a:extLst>
                </a:gridCol>
                <a:gridCol w="1581150">
                  <a:extLst>
                    <a:ext uri="{9D8B030D-6E8A-4147-A177-3AD203B41FA5}">
                      <a16:colId xmlns:a16="http://schemas.microsoft.com/office/drawing/2014/main" val="20001"/>
                    </a:ext>
                  </a:extLst>
                </a:gridCol>
                <a:gridCol w="1581150">
                  <a:extLst>
                    <a:ext uri="{9D8B030D-6E8A-4147-A177-3AD203B41FA5}">
                      <a16:colId xmlns:a16="http://schemas.microsoft.com/office/drawing/2014/main" val="20002"/>
                    </a:ext>
                  </a:extLst>
                </a:gridCol>
                <a:gridCol w="1581150">
                  <a:extLst>
                    <a:ext uri="{9D8B030D-6E8A-4147-A177-3AD203B41FA5}">
                      <a16:colId xmlns:a16="http://schemas.microsoft.com/office/drawing/2014/main" val="20003"/>
                    </a:ext>
                  </a:extLst>
                </a:gridCol>
              </a:tblGrid>
              <a:tr h="719569">
                <a:tc>
                  <a:txBody>
                    <a:bodyPr/>
                    <a:lstStyle/>
                    <a:p>
                      <a:r>
                        <a:rPr lang="en-US" sz="1800" dirty="0"/>
                        <a:t>Utility</a:t>
                      </a:r>
                    </a:p>
                  </a:txBody>
                  <a:tcPr marT="45711" marB="45711"/>
                </a:tc>
                <a:tc>
                  <a:txBody>
                    <a:bodyPr/>
                    <a:lstStyle/>
                    <a:p>
                      <a:r>
                        <a:rPr lang="en-US" sz="1800" dirty="0" err="1"/>
                        <a:t>AutoDR</a:t>
                      </a:r>
                      <a:r>
                        <a:rPr lang="en-US" sz="1800" dirty="0"/>
                        <a:t> TI Incentives</a:t>
                      </a:r>
                    </a:p>
                  </a:txBody>
                  <a:tcPr marT="45711" marB="45711"/>
                </a:tc>
                <a:tc>
                  <a:txBody>
                    <a:bodyPr/>
                    <a:lstStyle/>
                    <a:p>
                      <a:r>
                        <a:rPr lang="en-US" sz="1800" dirty="0"/>
                        <a:t>2012</a:t>
                      </a:r>
                      <a:r>
                        <a:rPr lang="en-US" sz="1800" baseline="0" dirty="0"/>
                        <a:t> to 2014 budget</a:t>
                      </a:r>
                      <a:endParaRPr lang="en-US" sz="1800" dirty="0"/>
                    </a:p>
                  </a:txBody>
                  <a:tcPr marT="45711" marB="45711"/>
                </a:tc>
                <a:tc>
                  <a:txBody>
                    <a:bodyPr/>
                    <a:lstStyle/>
                    <a:p>
                      <a:r>
                        <a:rPr lang="en-US" sz="1800" dirty="0"/>
                        <a:t>Timing</a:t>
                      </a:r>
                    </a:p>
                  </a:txBody>
                  <a:tcPr marT="45711" marB="45711"/>
                </a:tc>
                <a:extLst>
                  <a:ext uri="{0D108BD9-81ED-4DB2-BD59-A6C34878D82A}">
                    <a16:rowId xmlns:a16="http://schemas.microsoft.com/office/drawing/2014/main" val="10000"/>
                  </a:ext>
                </a:extLst>
              </a:tr>
              <a:tr h="822876">
                <a:tc>
                  <a:txBody>
                    <a:bodyPr/>
                    <a:lstStyle/>
                    <a:p>
                      <a:r>
                        <a:rPr lang="en-US" sz="1800" dirty="0"/>
                        <a:t>PG&amp;E</a:t>
                      </a:r>
                    </a:p>
                  </a:txBody>
                  <a:tcPr marT="45711" marB="45711"/>
                </a:tc>
                <a:tc>
                  <a:txBody>
                    <a:bodyPr/>
                    <a:lstStyle/>
                    <a:p>
                      <a:r>
                        <a:rPr lang="en-US" sz="1800" dirty="0"/>
                        <a:t>$200/kW</a:t>
                      </a:r>
                    </a:p>
                  </a:txBody>
                  <a:tcPr marT="45711" marB="45711"/>
                </a:tc>
                <a:tc>
                  <a:txBody>
                    <a:bodyPr/>
                    <a:lstStyle/>
                    <a:p>
                      <a:r>
                        <a:rPr lang="en-US" sz="1800" dirty="0"/>
                        <a:t>$26 MM</a:t>
                      </a:r>
                    </a:p>
                  </a:txBody>
                  <a:tcPr marT="45711" marB="45711"/>
                </a:tc>
                <a:tc>
                  <a:txBody>
                    <a:bodyPr/>
                    <a:lstStyle/>
                    <a:p>
                      <a:r>
                        <a:rPr lang="en-US" sz="1600" dirty="0"/>
                        <a:t>Proposals Now, applications</a:t>
                      </a:r>
                      <a:r>
                        <a:rPr lang="en-US" sz="1600" baseline="0" dirty="0"/>
                        <a:t> Sep 2012</a:t>
                      </a:r>
                      <a:endParaRPr lang="en-US" sz="1600" dirty="0"/>
                    </a:p>
                  </a:txBody>
                  <a:tcPr marT="45711" marB="45711"/>
                </a:tc>
                <a:extLst>
                  <a:ext uri="{0D108BD9-81ED-4DB2-BD59-A6C34878D82A}">
                    <a16:rowId xmlns:a16="http://schemas.microsoft.com/office/drawing/2014/main" val="10001"/>
                  </a:ext>
                </a:extLst>
              </a:tr>
              <a:tr h="678165">
                <a:tc>
                  <a:txBody>
                    <a:bodyPr/>
                    <a:lstStyle/>
                    <a:p>
                      <a:r>
                        <a:rPr lang="en-US" sz="1800" dirty="0"/>
                        <a:t>SCE</a:t>
                      </a:r>
                    </a:p>
                  </a:txBody>
                  <a:tcPr marT="45711" marB="45711"/>
                </a:tc>
                <a:tc>
                  <a:txBody>
                    <a:bodyPr/>
                    <a:lstStyle/>
                    <a:p>
                      <a:r>
                        <a:rPr lang="en-US" sz="1800" dirty="0"/>
                        <a:t>$300/kW</a:t>
                      </a:r>
                    </a:p>
                  </a:txBody>
                  <a:tcPr marT="45711" marB="45711"/>
                </a:tc>
                <a:tc>
                  <a:txBody>
                    <a:bodyPr/>
                    <a:lstStyle/>
                    <a:p>
                      <a:r>
                        <a:rPr lang="en-US" sz="1800" dirty="0"/>
                        <a:t>$35</a:t>
                      </a:r>
                      <a:r>
                        <a:rPr lang="en-US" sz="1800" baseline="0" dirty="0"/>
                        <a:t> MM</a:t>
                      </a:r>
                      <a:endParaRPr lang="en-US" sz="1800" dirty="0"/>
                    </a:p>
                  </a:txBody>
                  <a:tcPr marT="45711" marB="45711"/>
                </a:tc>
                <a:tc>
                  <a:txBody>
                    <a:bodyPr/>
                    <a:lstStyle/>
                    <a:p>
                      <a:r>
                        <a:rPr lang="en-US" sz="1800" dirty="0"/>
                        <a:t>Accepting now</a:t>
                      </a:r>
                    </a:p>
                  </a:txBody>
                  <a:tcPr marT="45711" marB="45711"/>
                </a:tc>
                <a:extLst>
                  <a:ext uri="{0D108BD9-81ED-4DB2-BD59-A6C34878D82A}">
                    <a16:rowId xmlns:a16="http://schemas.microsoft.com/office/drawing/2014/main" val="10002"/>
                  </a:ext>
                </a:extLst>
              </a:tr>
              <a:tr h="678165">
                <a:tc>
                  <a:txBody>
                    <a:bodyPr/>
                    <a:lstStyle/>
                    <a:p>
                      <a:r>
                        <a:rPr lang="en-US" sz="1800" dirty="0"/>
                        <a:t>SDG&amp;E</a:t>
                      </a:r>
                    </a:p>
                  </a:txBody>
                  <a:tcPr marT="45711" marB="45711"/>
                </a:tc>
                <a:tc>
                  <a:txBody>
                    <a:bodyPr/>
                    <a:lstStyle/>
                    <a:p>
                      <a:r>
                        <a:rPr lang="en-US" sz="1800" dirty="0"/>
                        <a:t>$300/kW</a:t>
                      </a:r>
                    </a:p>
                  </a:txBody>
                  <a:tcPr marT="45711" marB="45711"/>
                </a:tc>
                <a:tc>
                  <a:txBody>
                    <a:bodyPr/>
                    <a:lstStyle/>
                    <a:p>
                      <a:r>
                        <a:rPr lang="en-US" sz="1800" dirty="0"/>
                        <a:t>$9 MM</a:t>
                      </a:r>
                    </a:p>
                  </a:txBody>
                  <a:tcPr marT="45711" marB="45711"/>
                </a:tc>
                <a:tc>
                  <a:txBody>
                    <a:bodyPr/>
                    <a:lstStyle/>
                    <a:p>
                      <a:r>
                        <a:rPr lang="en-US" sz="1800" dirty="0"/>
                        <a:t>Accepting</a:t>
                      </a:r>
                      <a:r>
                        <a:rPr lang="en-US" sz="1800" baseline="0" dirty="0"/>
                        <a:t> now</a:t>
                      </a:r>
                      <a:endParaRPr lang="en-US" sz="1800" dirty="0"/>
                    </a:p>
                  </a:txBody>
                  <a:tcPr marT="45711" marB="45711"/>
                </a:tc>
                <a:extLst>
                  <a:ext uri="{0D108BD9-81ED-4DB2-BD59-A6C34878D82A}">
                    <a16:rowId xmlns:a16="http://schemas.microsoft.com/office/drawing/2014/main" val="10003"/>
                  </a:ext>
                </a:extLst>
              </a:tr>
            </a:tbl>
          </a:graphicData>
        </a:graphic>
      </p:graphicFrame>
      <p:sp>
        <p:nvSpPr>
          <p:cNvPr id="30749" name="TextBox 1"/>
          <p:cNvSpPr txBox="1">
            <a:spLocks noChangeArrowheads="1"/>
          </p:cNvSpPr>
          <p:nvPr/>
        </p:nvSpPr>
        <p:spPr bwMode="auto">
          <a:xfrm>
            <a:off x="990600" y="5029200"/>
            <a:ext cx="724376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Example: 250 HP pump, max load 187kW, used 50% on peak equal 93.5 kW</a:t>
            </a:r>
          </a:p>
          <a:p>
            <a:pPr eaLnBrk="1" hangingPunct="1"/>
            <a:r>
              <a:rPr lang="en-US" sz="1800"/>
              <a:t>Incentive for SCE would be 93.5 kW x $300/kW = $28,050.</a:t>
            </a:r>
          </a:p>
        </p:txBody>
      </p:sp>
      <p:cxnSp>
        <p:nvCxnSpPr>
          <p:cNvPr id="5" name="Straight Connector 4"/>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990600"/>
          </a:xfrm>
          <a:prstGeom prst="rect">
            <a:avLst/>
          </a:prstGeom>
          <a:gradFill flip="none" rotWithShape="1">
            <a:gsLst>
              <a:gs pos="0">
                <a:srgbClr val="358FD0"/>
              </a:gs>
              <a:gs pos="100000">
                <a:schemeClr val="bg1"/>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6" name="Picture 5" descr="accent.png"/>
          <p:cNvPicPr>
            <a:picLocks noChangeAspect="1"/>
          </p:cNvPicPr>
          <p:nvPr/>
        </p:nvPicPr>
        <p:blipFill>
          <a:blip r:embed="rId4">
            <a:extLst>
              <a:ext uri="{28A0092B-C50C-407E-A947-70E740481C1C}">
                <a14:useLocalDpi xmlns:a14="http://schemas.microsoft.com/office/drawing/2010/main" val="0"/>
              </a:ext>
            </a:extLst>
          </a:blip>
          <a:srcRect t="53850" b="3448"/>
          <a:stretch>
            <a:fillRect/>
          </a:stretch>
        </p:blipFill>
        <p:spPr bwMode="auto">
          <a:xfrm>
            <a:off x="0" y="41910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itle 1"/>
          <p:cNvSpPr>
            <a:spLocks noGrp="1"/>
          </p:cNvSpPr>
          <p:nvPr>
            <p:ph type="title"/>
          </p:nvPr>
        </p:nvSpPr>
        <p:spPr/>
        <p:txBody>
          <a:bodyPr/>
          <a:lstStyle/>
          <a:p>
            <a:r>
              <a:rPr lang="en-US" sz="3200">
                <a:solidFill>
                  <a:schemeClr val="tx1"/>
                </a:solidFill>
                <a:latin typeface="Calibri" charset="0"/>
              </a:rPr>
              <a:t>Pumping Capacity of Well Pumps - California</a:t>
            </a:r>
          </a:p>
        </p:txBody>
      </p:sp>
      <p:graphicFrame>
        <p:nvGraphicFramePr>
          <p:cNvPr id="32772" name="Content Placeholder 3"/>
          <p:cNvGraphicFramePr>
            <a:graphicFrameLocks noGrp="1"/>
          </p:cNvGraphicFramePr>
          <p:nvPr>
            <p:ph idx="1"/>
          </p:nvPr>
        </p:nvGraphicFramePr>
        <p:xfrm>
          <a:off x="177800" y="1549400"/>
          <a:ext cx="8788400" cy="4627563"/>
        </p:xfrm>
        <a:graphic>
          <a:graphicData uri="http://schemas.openxmlformats.org/presentationml/2006/ole">
            <mc:AlternateContent xmlns:mc="http://schemas.openxmlformats.org/markup-compatibility/2006">
              <mc:Choice xmlns:v="urn:schemas-microsoft-com:vml" Requires="v">
                <p:oleObj spid="_x0000_s32801" r:id="rId5" imgW="8789705" imgH="4626482" progId="Excel.Chart.8">
                  <p:embed/>
                </p:oleObj>
              </mc:Choice>
              <mc:Fallback>
                <p:oleObj r:id="rId5" imgW="8789705" imgH="4626482" progId="Excel.Chart.8">
                  <p:embed/>
                  <p:pic>
                    <p:nvPicPr>
                      <p:cNvPr id="0" name="Content Placeholder 3"/>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 y="1549400"/>
                        <a:ext cx="8788400" cy="4627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2773" name="TextBox 7"/>
          <p:cNvSpPr txBox="1">
            <a:spLocks noChangeArrowheads="1"/>
          </p:cNvSpPr>
          <p:nvPr/>
        </p:nvSpPr>
        <p:spPr bwMode="auto">
          <a:xfrm>
            <a:off x="6648450" y="6138863"/>
            <a:ext cx="2489200"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n-US" sz="1100" i="1"/>
              <a:t>Source: USDA Census of Agriculture</a:t>
            </a:r>
          </a:p>
        </p:txBody>
      </p:sp>
      <p:sp>
        <p:nvSpPr>
          <p:cNvPr id="32774" name="TextBox 1"/>
          <p:cNvSpPr txBox="1">
            <a:spLocks noChangeArrowheads="1"/>
          </p:cNvSpPr>
          <p:nvPr/>
        </p:nvSpPr>
        <p:spPr bwMode="auto">
          <a:xfrm>
            <a:off x="3200400" y="1828800"/>
            <a:ext cx="49276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t>There are approximately 26,000 pumps that would qualify</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24209553"/>
              </p:ext>
            </p:extLst>
          </p:nvPr>
        </p:nvGraphicFramePr>
        <p:xfrm>
          <a:off x="402772" y="105591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066800" y="5067300"/>
            <a:ext cx="889000" cy="1333500"/>
          </a:xfrm>
          <a:prstGeom prst="rect">
            <a:avLst/>
          </a:prstGeom>
        </p:spPr>
      </p:pic>
      <p:sp>
        <p:nvSpPr>
          <p:cNvPr id="7" name="Rectangle 6"/>
          <p:cNvSpPr/>
          <p:nvPr/>
        </p:nvSpPr>
        <p:spPr>
          <a:xfrm>
            <a:off x="838200" y="152400"/>
            <a:ext cx="6487135"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TI </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 Process</a:t>
            </a:r>
          </a:p>
        </p:txBody>
      </p:sp>
      <p:sp>
        <p:nvSpPr>
          <p:cNvPr id="8" name="TextBox 7"/>
          <p:cNvSpPr txBox="1"/>
          <p:nvPr/>
        </p:nvSpPr>
        <p:spPr>
          <a:xfrm>
            <a:off x="533400" y="1295400"/>
            <a:ext cx="2008107" cy="369332"/>
          </a:xfrm>
          <a:prstGeom prst="rect">
            <a:avLst/>
          </a:prstGeom>
          <a:noFill/>
        </p:spPr>
        <p:txBody>
          <a:bodyPr wrap="none" rtlCol="0">
            <a:spAutoFit/>
          </a:bodyPr>
          <a:lstStyle/>
          <a:p>
            <a:r>
              <a:rPr lang="en-US" dirty="0"/>
              <a:t>Step 1 –Fill Pipeline </a:t>
            </a:r>
          </a:p>
        </p:txBody>
      </p:sp>
      <p:sp>
        <p:nvSpPr>
          <p:cNvPr id="9" name="TextBox 8"/>
          <p:cNvSpPr txBox="1"/>
          <p:nvPr/>
        </p:nvSpPr>
        <p:spPr>
          <a:xfrm>
            <a:off x="3276600" y="1295400"/>
            <a:ext cx="2469997" cy="369332"/>
          </a:xfrm>
          <a:prstGeom prst="rect">
            <a:avLst/>
          </a:prstGeom>
          <a:noFill/>
        </p:spPr>
        <p:txBody>
          <a:bodyPr wrap="none" rtlCol="0">
            <a:spAutoFit/>
          </a:bodyPr>
          <a:lstStyle/>
          <a:p>
            <a:r>
              <a:rPr lang="en-US" dirty="0"/>
              <a:t>Step 2 – Utility Accounts</a:t>
            </a:r>
          </a:p>
        </p:txBody>
      </p:sp>
      <p:sp>
        <p:nvSpPr>
          <p:cNvPr id="12" name="TextBox 11"/>
          <p:cNvSpPr txBox="1"/>
          <p:nvPr/>
        </p:nvSpPr>
        <p:spPr>
          <a:xfrm>
            <a:off x="6477000" y="1295400"/>
            <a:ext cx="2010248" cy="369332"/>
          </a:xfrm>
          <a:prstGeom prst="rect">
            <a:avLst/>
          </a:prstGeom>
          <a:noFill/>
        </p:spPr>
        <p:txBody>
          <a:bodyPr wrap="none" rtlCol="0">
            <a:spAutoFit/>
          </a:bodyPr>
          <a:lstStyle/>
          <a:p>
            <a:r>
              <a:rPr lang="en-US" dirty="0"/>
              <a:t>Step 3 - Application</a:t>
            </a:r>
          </a:p>
        </p:txBody>
      </p:sp>
      <p:pic>
        <p:nvPicPr>
          <p:cNvPr id="2" name="Picture 1"/>
          <p:cNvPicPr>
            <a:picLocks noChangeAspect="1"/>
          </p:cNvPicPr>
          <p:nvPr/>
        </p:nvPicPr>
        <p:blipFill>
          <a:blip r:embed="rId9"/>
          <a:stretch>
            <a:fillRect/>
          </a:stretch>
        </p:blipFill>
        <p:spPr>
          <a:xfrm>
            <a:off x="3810000" y="5083556"/>
            <a:ext cx="1600200" cy="1141476"/>
          </a:xfrm>
          <a:prstGeom prst="rect">
            <a:avLst/>
          </a:prstGeom>
        </p:spPr>
      </p:pic>
      <p:pic>
        <p:nvPicPr>
          <p:cNvPr id="3" name="Picture 2" descr="BU005290.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58000" y="5029200"/>
            <a:ext cx="1658598" cy="1310357"/>
          </a:xfrm>
          <a:prstGeom prst="rect">
            <a:avLst/>
          </a:prstGeom>
        </p:spPr>
      </p:pic>
      <p:cxnSp>
        <p:nvCxnSpPr>
          <p:cNvPr id="10" name="Straight Connector 9"/>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17903337"/>
              </p:ext>
            </p:extLst>
          </p:nvPr>
        </p:nvGraphicFramePr>
        <p:xfrm>
          <a:off x="402772" y="1055915"/>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055313" y="152400"/>
            <a:ext cx="4052912"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Close </a:t>
            </a: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Process</a:t>
            </a:r>
          </a:p>
        </p:txBody>
      </p:sp>
      <p:sp>
        <p:nvSpPr>
          <p:cNvPr id="8" name="TextBox 7"/>
          <p:cNvSpPr txBox="1"/>
          <p:nvPr/>
        </p:nvSpPr>
        <p:spPr>
          <a:xfrm>
            <a:off x="457200" y="1143001"/>
            <a:ext cx="2209800" cy="646331"/>
          </a:xfrm>
          <a:prstGeom prst="rect">
            <a:avLst/>
          </a:prstGeom>
          <a:noFill/>
        </p:spPr>
        <p:txBody>
          <a:bodyPr wrap="square" rtlCol="0">
            <a:spAutoFit/>
          </a:bodyPr>
          <a:lstStyle/>
          <a:p>
            <a:r>
              <a:rPr lang="en-US" dirty="0"/>
              <a:t>Step 4 – Customer Approval to Proceed </a:t>
            </a:r>
          </a:p>
        </p:txBody>
      </p:sp>
      <p:sp>
        <p:nvSpPr>
          <p:cNvPr id="9" name="TextBox 8"/>
          <p:cNvSpPr txBox="1"/>
          <p:nvPr/>
        </p:nvSpPr>
        <p:spPr>
          <a:xfrm>
            <a:off x="3657600" y="1143000"/>
            <a:ext cx="1676400" cy="923330"/>
          </a:xfrm>
          <a:prstGeom prst="rect">
            <a:avLst/>
          </a:prstGeom>
          <a:noFill/>
        </p:spPr>
        <p:txBody>
          <a:bodyPr wrap="square" rtlCol="0">
            <a:spAutoFit/>
          </a:bodyPr>
          <a:lstStyle/>
          <a:p>
            <a:r>
              <a:rPr lang="en-US" dirty="0"/>
              <a:t>Step 5: Field Survey Installation</a:t>
            </a:r>
          </a:p>
        </p:txBody>
      </p:sp>
      <p:sp>
        <p:nvSpPr>
          <p:cNvPr id="12" name="TextBox 11"/>
          <p:cNvSpPr txBox="1"/>
          <p:nvPr/>
        </p:nvSpPr>
        <p:spPr>
          <a:xfrm>
            <a:off x="6781800" y="1143000"/>
            <a:ext cx="1371600" cy="923330"/>
          </a:xfrm>
          <a:prstGeom prst="rect">
            <a:avLst/>
          </a:prstGeom>
          <a:noFill/>
        </p:spPr>
        <p:txBody>
          <a:bodyPr wrap="square" rtlCol="0">
            <a:spAutoFit/>
          </a:bodyPr>
          <a:lstStyle/>
          <a:p>
            <a:r>
              <a:rPr lang="en-US" dirty="0"/>
              <a:t>Step 6: Invoice, &amp; Support   </a:t>
            </a:r>
          </a:p>
        </p:txBody>
      </p:sp>
      <p:pic>
        <p:nvPicPr>
          <p:cNvPr id="2" name="Picture 1"/>
          <p:cNvPicPr>
            <a:picLocks noChangeAspect="1"/>
          </p:cNvPicPr>
          <p:nvPr/>
        </p:nvPicPr>
        <p:blipFill>
          <a:blip r:embed="rId8"/>
          <a:stretch>
            <a:fillRect/>
          </a:stretch>
        </p:blipFill>
        <p:spPr>
          <a:xfrm>
            <a:off x="533400" y="4953000"/>
            <a:ext cx="2067739" cy="1371600"/>
          </a:xfrm>
          <a:prstGeom prst="rect">
            <a:avLst/>
          </a:prstGeom>
        </p:spPr>
      </p:pic>
      <p:pic>
        <p:nvPicPr>
          <p:cNvPr id="3" name="Picture 2"/>
          <p:cNvPicPr>
            <a:picLocks noChangeAspect="1"/>
          </p:cNvPicPr>
          <p:nvPr/>
        </p:nvPicPr>
        <p:blipFill>
          <a:blip r:embed="rId9"/>
          <a:stretch>
            <a:fillRect/>
          </a:stretch>
        </p:blipFill>
        <p:spPr>
          <a:xfrm>
            <a:off x="4267200" y="4876800"/>
            <a:ext cx="914400" cy="1381965"/>
          </a:xfrm>
          <a:prstGeom prst="rect">
            <a:avLst/>
          </a:prstGeom>
        </p:spPr>
      </p:pic>
      <p:pic>
        <p:nvPicPr>
          <p:cNvPr id="5" name="Picture 4" descr="CC00054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6600" y="4876800"/>
            <a:ext cx="968595" cy="1396084"/>
          </a:xfrm>
          <a:prstGeom prst="rect">
            <a:avLst/>
          </a:prstGeom>
        </p:spPr>
      </p:pic>
      <p:cxnSp>
        <p:nvCxnSpPr>
          <p:cNvPr id="10" name="Straight Connector 9"/>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34988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0" y="9906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
        <p:nvSpPr>
          <p:cNvPr id="38914" name="Title 1"/>
          <p:cNvSpPr>
            <a:spLocks noGrp="1"/>
          </p:cNvSpPr>
          <p:nvPr>
            <p:ph type="title"/>
          </p:nvPr>
        </p:nvSpPr>
        <p:spPr>
          <a:xfrm>
            <a:off x="228600" y="-20638"/>
            <a:ext cx="8001000" cy="1143001"/>
          </a:xfrm>
        </p:spPr>
        <p:txBody>
          <a:bodyPr/>
          <a:lstStyle/>
          <a:p>
            <a:pPr eaLnBrk="1" hangingPunct="1"/>
            <a:r>
              <a:rPr lang="en-US" dirty="0">
                <a:latin typeface="Calibri" charset="0"/>
              </a:rPr>
              <a:t>SCE 2012 Pipeline</a:t>
            </a:r>
          </a:p>
        </p:txBody>
      </p:sp>
      <p:pic>
        <p:nvPicPr>
          <p:cNvPr id="2" name="Picture 1"/>
          <p:cNvPicPr>
            <a:picLocks noChangeAspect="1"/>
          </p:cNvPicPr>
          <p:nvPr/>
        </p:nvPicPr>
        <p:blipFill>
          <a:blip r:embed="rId3"/>
          <a:stretch>
            <a:fillRect/>
          </a:stretch>
        </p:blipFill>
        <p:spPr>
          <a:xfrm>
            <a:off x="304800" y="1447800"/>
            <a:ext cx="8462000" cy="3466690"/>
          </a:xfrm>
          <a:prstGeom prst="rect">
            <a:avLst/>
          </a:prstGeom>
        </p:spPr>
      </p:pic>
      <p:pic>
        <p:nvPicPr>
          <p:cNvPr id="5" name="Picture 1" descr="PureSense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1000"/>
            <a:ext cx="34290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dirty="0">
                <a:latin typeface="Calibri" charset="0"/>
              </a:rPr>
              <a:t> Merritt Farms, 94 sites</a:t>
            </a:r>
          </a:p>
        </p:txBody>
      </p:sp>
      <p:pic>
        <p:nvPicPr>
          <p:cNvPr id="22531" name="Picture 8" descr="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275137" y="2125663"/>
            <a:ext cx="4810125" cy="360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KNICHOLS SSD:Users:ken:Documents:EQL:puresense:Marketing:photos:photos 00084.JPG"/>
          <p:cNvPicPr/>
          <p:nvPr/>
        </p:nvPicPr>
        <p:blipFill>
          <a:blip r:embed="rId4">
            <a:extLst>
              <a:ext uri="{28A0092B-C50C-407E-A947-70E740481C1C}">
                <a14:useLocalDpi xmlns:a14="http://schemas.microsoft.com/office/drawing/2010/main" val="0"/>
              </a:ext>
            </a:extLst>
          </a:blip>
          <a:srcRect/>
          <a:stretch>
            <a:fillRect/>
          </a:stretch>
        </p:blipFill>
        <p:spPr bwMode="auto">
          <a:xfrm>
            <a:off x="228600" y="1828800"/>
            <a:ext cx="4375150" cy="3274695"/>
          </a:xfrm>
          <a:prstGeom prst="rect">
            <a:avLst/>
          </a:prstGeom>
          <a:noFill/>
          <a:ln>
            <a:noFill/>
          </a:ln>
        </p:spPr>
      </p:pic>
      <p:pic>
        <p:nvPicPr>
          <p:cNvPr id="6" name="Picture 1" descr="PureSense_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81000"/>
            <a:ext cx="34290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p:nvPr/>
        </p:nvCxnSpPr>
        <p:spPr>
          <a:xfrm>
            <a:off x="0" y="1066800"/>
            <a:ext cx="9144000" cy="0"/>
          </a:xfrm>
          <a:prstGeom prst="line">
            <a:avLst/>
          </a:prstGeom>
          <a:ln w="22225">
            <a:solidFill>
              <a:srgbClr val="532F00"/>
            </a:solidFill>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dirty="0">
                <a:latin typeface="Calibri" charset="0"/>
              </a:rPr>
              <a:t>  Merritt Farms</a:t>
            </a:r>
          </a:p>
        </p:txBody>
      </p:sp>
      <p:sp>
        <p:nvSpPr>
          <p:cNvPr id="47106" name="Content Placeholder 2"/>
          <p:cNvSpPr>
            <a:spLocks noGrp="1"/>
          </p:cNvSpPr>
          <p:nvPr>
            <p:ph idx="1"/>
          </p:nvPr>
        </p:nvSpPr>
        <p:spPr/>
        <p:txBody>
          <a:bodyPr/>
          <a:lstStyle/>
          <a:p>
            <a:r>
              <a:rPr lang="en-US" dirty="0">
                <a:latin typeface="Calibri" charset="0"/>
              </a:rPr>
              <a:t>94 pumps total, SCE territory</a:t>
            </a:r>
          </a:p>
          <a:p>
            <a:r>
              <a:rPr lang="en-US" dirty="0">
                <a:latin typeface="Calibri" charset="0"/>
              </a:rPr>
              <a:t>Estimated on peak load &gt; 5,000 kW</a:t>
            </a:r>
          </a:p>
          <a:p>
            <a:r>
              <a:rPr lang="en-US" dirty="0">
                <a:latin typeface="Calibri" charset="0"/>
              </a:rPr>
              <a:t>TI incentive &gt; </a:t>
            </a:r>
            <a:r>
              <a:rPr lang="en-US" b="1" dirty="0">
                <a:latin typeface="Calibri" charset="0"/>
              </a:rPr>
              <a:t>$900K</a:t>
            </a:r>
          </a:p>
          <a:p>
            <a:r>
              <a:rPr lang="en-US" dirty="0">
                <a:latin typeface="Calibri" charset="0"/>
              </a:rPr>
              <a:t>Sold PMC (94 units) and SMP (10 units)</a:t>
            </a:r>
          </a:p>
          <a:p>
            <a:r>
              <a:rPr lang="en-US" dirty="0">
                <a:latin typeface="Calibri" charset="0"/>
              </a:rPr>
              <a:t>Customer earns over $20,000/</a:t>
            </a:r>
            <a:r>
              <a:rPr lang="en-US" dirty="0" err="1">
                <a:latin typeface="Calibri" charset="0"/>
              </a:rPr>
              <a:t>yr</a:t>
            </a:r>
            <a:r>
              <a:rPr lang="en-US" dirty="0">
                <a:latin typeface="Calibri" charset="0"/>
              </a:rPr>
              <a:t> in DR incentives.</a:t>
            </a:r>
          </a:p>
          <a:p>
            <a:r>
              <a:rPr lang="en-US" dirty="0" err="1">
                <a:latin typeface="Calibri" charset="0"/>
              </a:rPr>
              <a:t>AutoDR</a:t>
            </a:r>
            <a:r>
              <a:rPr lang="en-US" dirty="0">
                <a:latin typeface="Calibri" charset="0"/>
              </a:rPr>
              <a:t> solution</a:t>
            </a:r>
          </a:p>
        </p:txBody>
      </p:sp>
    </p:spTree>
  </p:cSld>
  <p:clrMapOvr>
    <a:masterClrMapping/>
  </p:clrMapOvr>
  <p:transition spd="med">
    <p:fade/>
  </p:transition>
</p:sld>
</file>

<file path=ppt/theme/theme1.xml><?xml version="1.0" encoding="utf-8"?>
<a:theme xmlns:a="http://schemas.openxmlformats.org/drawingml/2006/main" name="PureSens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PureSense</Template>
  <TotalTime>13520</TotalTime>
  <Words>1471</Words>
  <Application>Microsoft Macintosh PowerPoint</Application>
  <PresentationFormat>On-screen Show (4:3)</PresentationFormat>
  <Paragraphs>253</Paragraphs>
  <Slides>26</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ＭＳ Ｐゴシック</vt:lpstr>
      <vt:lpstr>Arial</vt:lpstr>
      <vt:lpstr>Calibri</vt:lpstr>
      <vt:lpstr>Century Gothic</vt:lpstr>
      <vt:lpstr>Times New Roman</vt:lpstr>
      <vt:lpstr>Verdana</vt:lpstr>
      <vt:lpstr>PureSense</vt:lpstr>
      <vt:lpstr>Excel.Chart.8</vt:lpstr>
      <vt:lpstr>PowerPoint Presentation</vt:lpstr>
      <vt:lpstr>PowerPoint Presentation</vt:lpstr>
      <vt:lpstr>2012 Technology Incentives, AutoDR</vt:lpstr>
      <vt:lpstr>Pumping Capacity of Well Pumps - California</vt:lpstr>
      <vt:lpstr>PowerPoint Presentation</vt:lpstr>
      <vt:lpstr>PowerPoint Presentation</vt:lpstr>
      <vt:lpstr>SCE 2012 Pipeline</vt:lpstr>
      <vt:lpstr> Merritt Farms, 94 sites</vt:lpstr>
      <vt:lpstr>  Merritt Farms</vt:lpstr>
      <vt:lpstr>PureSense PMC</vt:lpstr>
      <vt:lpstr>PureSense ESP</vt:lpstr>
      <vt:lpstr>Terminology</vt:lpstr>
      <vt:lpstr>Customer Criteria for utility incentives</vt:lpstr>
      <vt:lpstr>Demand Events</vt:lpstr>
      <vt:lpstr>Application Steps</vt:lpstr>
      <vt:lpstr>Customer example</vt:lpstr>
      <vt:lpstr>PureSense products and service</vt:lpstr>
      <vt:lpstr>PowerPoint Presentation</vt:lpstr>
      <vt:lpstr>PowerPoint Presentation</vt:lpstr>
      <vt:lpstr>PowerPoint Presentation</vt:lpstr>
      <vt:lpstr>California Smart Energy:  Carrots will turn to Sticks</vt:lpstr>
      <vt:lpstr>Time of Use   vs.  Peak Day Pricing</vt:lpstr>
      <vt:lpstr>PowerPoint Presentation</vt:lpstr>
      <vt:lpstr>California Utilities Peak Demand</vt:lpstr>
      <vt:lpstr>California Utility “On-Peak” Load Profiles </vt:lpstr>
      <vt:lpstr>Aligning Grower Concerns with Utility</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Nichols, Ken</cp:lastModifiedBy>
  <cp:revision>647</cp:revision>
  <dcterms:created xsi:type="dcterms:W3CDTF">2010-07-28T03:27:26Z</dcterms:created>
  <dcterms:modified xsi:type="dcterms:W3CDTF">2018-06-02T15:12:42Z</dcterms:modified>
</cp:coreProperties>
</file>