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91" r:id="rId2"/>
    <p:sldId id="365" r:id="rId3"/>
    <p:sldId id="284" r:id="rId4"/>
    <p:sldId id="383" r:id="rId5"/>
    <p:sldId id="388" r:id="rId6"/>
    <p:sldId id="387" r:id="rId7"/>
    <p:sldId id="350" r:id="rId8"/>
    <p:sldId id="391" r:id="rId9"/>
    <p:sldId id="392" r:id="rId10"/>
    <p:sldId id="3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6" autoAdjust="0"/>
    <p:restoredTop sz="78571" autoAdjust="0"/>
  </p:normalViewPr>
  <p:slideViewPr>
    <p:cSldViewPr snapToGrid="0" snapToObjects="1">
      <p:cViewPr>
        <p:scale>
          <a:sx n="75" d="100"/>
          <a:sy n="75" d="100"/>
        </p:scale>
        <p:origin x="-1608" y="3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A408F9-529F-2F4C-930C-9DD0A01BA286}" type="datetimeFigureOut">
              <a:rPr lang="en-US" smtClean="0"/>
              <a:t>5/4/16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DBF27D-3706-C74C-A8F7-84E619189CB6}" type="slidenum">
              <a:rPr lang="en-US" smtClean="0"/>
              <a:t>‹#›</a:t>
            </a:fld>
            <a:endParaRPr lang="en-US"/>
          </a:p>
        </p:txBody>
      </p:sp>
    </p:spTree>
    <p:extLst>
      <p:ext uri="{BB962C8B-B14F-4D97-AF65-F5344CB8AC3E}">
        <p14:creationId xmlns:p14="http://schemas.microsoft.com/office/powerpoint/2010/main" val="12277514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DEA833-5E53-CD47-A921-26375E157965}" type="datetimeFigureOut">
              <a:rPr lang="en-US" smtClean="0"/>
              <a:t>5/4/16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430D9-EE07-A043-8E99-CC10606E383A}" type="slidenum">
              <a:rPr lang="en-US" smtClean="0"/>
              <a:t>‹#›</a:t>
            </a:fld>
            <a:endParaRPr lang="en-US"/>
          </a:p>
        </p:txBody>
      </p:sp>
    </p:spTree>
    <p:extLst>
      <p:ext uri="{BB962C8B-B14F-4D97-AF65-F5344CB8AC3E}">
        <p14:creationId xmlns:p14="http://schemas.microsoft.com/office/powerpoint/2010/main" val="292105868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EQL Energy – started in 2010 to support customer side smart grid technology/program development and utility planning and operations (capacity)</a:t>
            </a:r>
          </a:p>
          <a:p>
            <a:r>
              <a:rPr lang="en-US" baseline="0" dirty="0" smtClean="0"/>
              <a:t>Clients include utilities and product/service vendors. As such, I think we have a balanced view of the market place and its policies.</a:t>
            </a:r>
          </a:p>
          <a:p>
            <a:endParaRPr lang="en-US" baseline="0" dirty="0" smtClean="0"/>
          </a:p>
          <a:p>
            <a:r>
              <a:rPr lang="en-US" baseline="0" dirty="0" smtClean="0"/>
              <a:t>We were asked to write a paper for Western Interstate Energy Board on emerging distribution issues in WECC.</a:t>
            </a:r>
          </a:p>
          <a:p>
            <a:r>
              <a:rPr lang="en-US" baseline="0" dirty="0" smtClean="0"/>
              <a:t>I do confess: I PVs on my roof and EV in garage, and recently installed an energy disaggregation meter. Right now, my house has capability to provide voltage support, balancing reserves, load shifting if my utility asked. </a:t>
            </a:r>
          </a:p>
          <a:p>
            <a:endParaRPr lang="en-US" baseline="0" dirty="0" smtClean="0"/>
          </a:p>
          <a:p>
            <a:r>
              <a:rPr lang="en-US" b="1" baseline="0" dirty="0" smtClean="0"/>
              <a:t>We just finished a paper for Western Interstate Energy Board which is the energy policy offshoot for the Western Governors Association. </a:t>
            </a:r>
          </a:p>
          <a:p>
            <a:r>
              <a:rPr lang="en-US" b="1" baseline="0" dirty="0" smtClean="0"/>
              <a:t>You can find the paper on our website.</a:t>
            </a:r>
          </a:p>
          <a:p>
            <a:endParaRPr lang="en-US" baseline="0" dirty="0" smtClean="0"/>
          </a:p>
          <a:p>
            <a:r>
              <a:rPr lang="en-US" baseline="0" dirty="0" smtClean="0"/>
              <a:t>Distribution investment/operation has not received as much attention from regulators/policy makers. Discussions began when utilities were proposing AMI investments/Distribution Management.  With increasing DER there are more opportunities are available for customers to procure cost effective energy and utilities to get grid resources.</a:t>
            </a:r>
          </a:p>
          <a:p>
            <a:endParaRPr lang="en-US" baseline="0" dirty="0" smtClean="0"/>
          </a:p>
          <a:p>
            <a:r>
              <a:rPr lang="en-US" b="1" baseline="0" dirty="0" smtClean="0"/>
              <a:t>DER includes</a:t>
            </a:r>
            <a:r>
              <a:rPr lang="en-US" baseline="0" dirty="0" smtClean="0"/>
              <a:t>: PV, Energy Storage, CHP/backup generators, EV charging/discharging, and load management</a:t>
            </a:r>
          </a:p>
          <a:p>
            <a:r>
              <a:rPr lang="en-US" baseline="0" dirty="0" smtClean="0"/>
              <a:t>CA added Energy Efficiency to the Distribution Resources Planning guidance in order to compare with other choices.</a:t>
            </a:r>
          </a:p>
          <a:p>
            <a:endParaRPr lang="en-US" baseline="0" dirty="0" smtClean="0"/>
          </a:p>
          <a:p>
            <a:r>
              <a:rPr lang="en-US" baseline="0" dirty="0" smtClean="0"/>
              <a:t>I have an electric car, lease is $117/</a:t>
            </a:r>
            <a:r>
              <a:rPr lang="en-US" baseline="0" dirty="0" err="1" smtClean="0"/>
              <a:t>mo</a:t>
            </a:r>
            <a:r>
              <a:rPr lang="en-US" baseline="0" dirty="0" smtClean="0"/>
              <a:t> and at current gas/electric prices saving $348/</a:t>
            </a:r>
            <a:r>
              <a:rPr lang="en-US" baseline="0" dirty="0" err="1" smtClean="0"/>
              <a:t>yr</a:t>
            </a:r>
            <a:r>
              <a:rPr lang="en-US" baseline="0" dirty="0" smtClean="0"/>
              <a:t> in fuel. </a:t>
            </a:r>
          </a:p>
          <a:p>
            <a:r>
              <a:rPr lang="en-US" baseline="0" dirty="0" smtClean="0"/>
              <a:t>I plug my car in all night and I would swap 1) charge to be controlled off in emergencies for 2) lower electric rates</a:t>
            </a:r>
          </a:p>
          <a:p>
            <a:endParaRPr lang="en-US" baseline="0" dirty="0" smtClean="0"/>
          </a:p>
          <a:p>
            <a:endParaRPr lang="en-US" baseline="0" dirty="0" smtClean="0"/>
          </a:p>
          <a:p>
            <a:endParaRPr lang="en-US" baseline="0" dirty="0" smtClean="0"/>
          </a:p>
          <a:p>
            <a:endParaRPr lang="en-US" baseline="0" dirty="0" smtClean="0"/>
          </a:p>
          <a:p>
            <a:r>
              <a:rPr lang="en-US" baseline="0" dirty="0" smtClean="0"/>
              <a:t>Today distribution planning/investment varies from</a:t>
            </a:r>
          </a:p>
          <a:p>
            <a:pPr marL="228600" indent="-228600">
              <a:buAutoNum type="arabicPeriod"/>
            </a:pPr>
            <a:r>
              <a:rPr lang="en-US" baseline="0" dirty="0" smtClean="0"/>
              <a:t>Gold plate plenty of room for capacity growth  TO</a:t>
            </a:r>
          </a:p>
          <a:p>
            <a:pPr marL="228600" indent="-228600">
              <a:buAutoNum type="arabicPeriod"/>
            </a:pPr>
            <a:r>
              <a:rPr lang="en-US" baseline="0" dirty="0" smtClean="0"/>
              <a:t>Run the system to the edge, and pay attention to thermal limits</a:t>
            </a:r>
          </a:p>
          <a:p>
            <a:pPr marL="0" indent="0">
              <a:buNone/>
            </a:pPr>
            <a:endParaRPr lang="en-US" baseline="0" dirty="0" smtClean="0"/>
          </a:p>
          <a:p>
            <a:pPr marL="0" indent="0">
              <a:buNone/>
            </a:pPr>
            <a:r>
              <a:rPr lang="en-US" baseline="0" dirty="0" smtClean="0"/>
              <a:t>Story: In preparing this paper I spoke with a distribution planner that described their planning process, and it followed the axiom</a:t>
            </a:r>
          </a:p>
          <a:p>
            <a:pPr marL="0" indent="0">
              <a:buNone/>
            </a:pPr>
            <a:r>
              <a:rPr lang="en-US" baseline="0" dirty="0" smtClean="0"/>
              <a:t>   “if it </a:t>
            </a:r>
            <a:r>
              <a:rPr lang="en-US" baseline="0" dirty="0" err="1" smtClean="0"/>
              <a:t>ain’t</a:t>
            </a:r>
            <a:r>
              <a:rPr lang="en-US" baseline="0" dirty="0" smtClean="0"/>
              <a:t> broke, don’t fix it”  = fully utilized </a:t>
            </a:r>
          </a:p>
          <a:p>
            <a:pPr marL="0" indent="0">
              <a:buNone/>
            </a:pPr>
            <a:r>
              <a:rPr lang="en-US" baseline="0" dirty="0" smtClean="0"/>
              <a:t>He shared that during his long career he had only lost a handful of lines to overcapacity or thermal</a:t>
            </a:r>
          </a:p>
          <a:p>
            <a:pPr marL="0" indent="0">
              <a:buNone/>
            </a:pPr>
            <a:endParaRPr lang="en-US" baseline="0" dirty="0" smtClean="0"/>
          </a:p>
          <a:p>
            <a:pPr marL="0" indent="0">
              <a:buNone/>
            </a:pP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1B430D9-EE07-A043-8E99-CC10606E383A}" type="slidenum">
              <a:rPr lang="en-US" smtClean="0"/>
              <a:t>1</a:t>
            </a:fld>
            <a:endParaRPr lang="en-US"/>
          </a:p>
        </p:txBody>
      </p:sp>
    </p:spTree>
    <p:extLst>
      <p:ext uri="{BB962C8B-B14F-4D97-AF65-F5344CB8AC3E}">
        <p14:creationId xmlns:p14="http://schemas.microsoft.com/office/powerpoint/2010/main" val="2947502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PNW has historically been capacity </a:t>
            </a:r>
          </a:p>
        </p:txBody>
      </p:sp>
      <p:sp>
        <p:nvSpPr>
          <p:cNvPr id="4" name="Slide Number Placeholder 3"/>
          <p:cNvSpPr>
            <a:spLocks noGrp="1"/>
          </p:cNvSpPr>
          <p:nvPr>
            <p:ph type="sldNum" sz="quarter" idx="10"/>
          </p:nvPr>
        </p:nvSpPr>
        <p:spPr/>
        <p:txBody>
          <a:bodyPr/>
          <a:lstStyle/>
          <a:p>
            <a:fld id="{F1B430D9-EE07-A043-8E99-CC10606E383A}" type="slidenum">
              <a:rPr lang="en-US" smtClean="0"/>
              <a:t>2</a:t>
            </a:fld>
            <a:endParaRPr lang="en-US"/>
          </a:p>
        </p:txBody>
      </p:sp>
    </p:spTree>
    <p:extLst>
      <p:ext uri="{BB962C8B-B14F-4D97-AF65-F5344CB8AC3E}">
        <p14:creationId xmlns:p14="http://schemas.microsoft.com/office/powerpoint/2010/main" val="2846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Most in the PNW think that this DER growth will be in the</a:t>
            </a:r>
            <a:r>
              <a:rPr lang="en-US" baseline="0" dirty="0" smtClean="0"/>
              <a:t> south. NOT the CASE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1. Based on insolation levels, the city of Helena can produce roughly 2,250 kilowatt hours of solar electric power annually from a 1,000 watt utility-connected solar electric system, which is more than </a:t>
            </a:r>
            <a:r>
              <a:rPr lang="en-US" sz="1200" b="0" i="0" u="sng" kern="1200" dirty="0" smtClean="0">
                <a:solidFill>
                  <a:schemeClr val="tx1"/>
                </a:solidFill>
                <a:effectLst/>
                <a:latin typeface="+mn-lt"/>
                <a:ea typeface="+mn-ea"/>
                <a:cs typeface="+mn-cs"/>
              </a:rPr>
              <a:t>Jacksonville, Florida.</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2.</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CHP being evaluated examples:  data centers, </a:t>
            </a:r>
            <a:r>
              <a:rPr lang="en-US" sz="1200" b="0" i="0" kern="1200" smtClean="0">
                <a:solidFill>
                  <a:schemeClr val="tx1"/>
                </a:solidFill>
                <a:effectLst/>
                <a:latin typeface="+mn-lt"/>
                <a:ea typeface="+mn-ea"/>
                <a:cs typeface="+mn-cs"/>
              </a:rPr>
              <a:t>lumber</a:t>
            </a:r>
            <a:r>
              <a:rPr lang="en-US" sz="1200" b="0" i="0" kern="1200" baseline="0" smtClean="0">
                <a:solidFill>
                  <a:schemeClr val="tx1"/>
                </a:solidFill>
                <a:effectLst/>
                <a:latin typeface="+mn-lt"/>
                <a:ea typeface="+mn-ea"/>
                <a:cs typeface="+mn-cs"/>
              </a:rPr>
              <a:t> mills, </a:t>
            </a:r>
            <a:r>
              <a:rPr lang="en-US" sz="1200" b="0" i="0" kern="1200" smtClean="0">
                <a:solidFill>
                  <a:schemeClr val="tx1"/>
                </a:solidFill>
                <a:effectLst/>
                <a:latin typeface="+mn-lt"/>
                <a:ea typeface="+mn-ea"/>
                <a:cs typeface="+mn-cs"/>
              </a:rPr>
              <a:t>universities</a:t>
            </a:r>
            <a:r>
              <a:rPr lang="en-US" sz="1200" b="0" i="0" kern="1200" dirty="0" smtClean="0">
                <a:solidFill>
                  <a:schemeClr val="tx1"/>
                </a:solidFill>
                <a:effectLst/>
                <a:latin typeface="+mn-lt"/>
                <a:ea typeface="+mn-ea"/>
                <a:cs typeface="+mn-cs"/>
              </a:rPr>
              <a:t>, hospitals, military complexes and colleges.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0" kern="1200" baseline="0" dirty="0" smtClean="0">
                <a:solidFill>
                  <a:schemeClr val="tx1"/>
                </a:solidFill>
                <a:effectLst/>
                <a:latin typeface="+mn-lt"/>
                <a:ea typeface="+mn-ea"/>
                <a:cs typeface="+mn-cs"/>
              </a:rPr>
              <a:t>One of our college campus is evaluating an  8MW CHP system to provide </a:t>
            </a:r>
            <a:r>
              <a:rPr lang="en-US" sz="1200" b="0" i="0" kern="1200" baseline="0" dirty="0" err="1" smtClean="0">
                <a:solidFill>
                  <a:schemeClr val="tx1"/>
                </a:solidFill>
                <a:effectLst/>
                <a:latin typeface="+mn-lt"/>
                <a:ea typeface="+mn-ea"/>
                <a:cs typeface="+mn-cs"/>
              </a:rPr>
              <a:t>heatboth</a:t>
            </a:r>
            <a:r>
              <a:rPr lang="en-US" sz="1200" b="0" i="0" kern="1200" baseline="0" dirty="0" smtClean="0">
                <a:solidFill>
                  <a:schemeClr val="tx1"/>
                </a:solidFill>
                <a:effectLst/>
                <a:latin typeface="+mn-lt"/>
                <a:ea typeface="+mn-ea"/>
                <a:cs typeface="+mn-cs"/>
              </a:rPr>
              <a:t> heating and cooling </a:t>
            </a:r>
            <a:endParaRPr lang="en-US" dirty="0"/>
          </a:p>
        </p:txBody>
      </p:sp>
      <p:sp>
        <p:nvSpPr>
          <p:cNvPr id="4" name="Slide Number Placeholder 3"/>
          <p:cNvSpPr>
            <a:spLocks noGrp="1"/>
          </p:cNvSpPr>
          <p:nvPr>
            <p:ph type="sldNum" sz="quarter" idx="10"/>
          </p:nvPr>
        </p:nvSpPr>
        <p:spPr/>
        <p:txBody>
          <a:bodyPr/>
          <a:lstStyle/>
          <a:p>
            <a:fld id="{F1B430D9-EE07-A043-8E99-CC10606E383A}" type="slidenum">
              <a:rPr lang="en-US" smtClean="0"/>
              <a:t>3</a:t>
            </a:fld>
            <a:endParaRPr lang="en-US"/>
          </a:p>
        </p:txBody>
      </p:sp>
    </p:spTree>
    <p:extLst>
      <p:ext uri="{BB962C8B-B14F-4D97-AF65-F5344CB8AC3E}">
        <p14:creationId xmlns:p14="http://schemas.microsoft.com/office/powerpoint/2010/main" val="2110046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buSzPct val="100000"/>
            </a:pPr>
            <a:r>
              <a:rPr lang="en-US" dirty="0" smtClean="0">
                <a:solidFill>
                  <a:schemeClr val="bg1">
                    <a:lumMod val="75000"/>
                    <a:lumOff val="25000"/>
                  </a:schemeClr>
                </a:solidFill>
                <a:latin typeface="Helvetica"/>
                <a:cs typeface="Helvetica"/>
              </a:rPr>
              <a:t> Tesla</a:t>
            </a:r>
            <a:r>
              <a:rPr lang="en-US" baseline="0" dirty="0" smtClean="0">
                <a:solidFill>
                  <a:schemeClr val="bg1">
                    <a:lumMod val="75000"/>
                    <a:lumOff val="25000"/>
                  </a:schemeClr>
                </a:solidFill>
                <a:latin typeface="Helvetica"/>
                <a:cs typeface="Helvetica"/>
              </a:rPr>
              <a:t>/Solar City</a:t>
            </a:r>
          </a:p>
          <a:p>
            <a:pPr marL="171450" indent="-171450">
              <a:spcAft>
                <a:spcPts val="600"/>
              </a:spcAft>
              <a:buSzPct val="100000"/>
              <a:buFont typeface="Arial" charset="0"/>
              <a:buChar char="•"/>
            </a:pPr>
            <a:r>
              <a:rPr lang="en-US" b="1" dirty="0" smtClean="0">
                <a:solidFill>
                  <a:schemeClr val="bg1">
                    <a:lumMod val="75000"/>
                    <a:lumOff val="25000"/>
                  </a:schemeClr>
                </a:solidFill>
                <a:latin typeface="Helvetica"/>
                <a:cs typeface="Helvetica"/>
              </a:rPr>
              <a:t>Utility business models in transition</a:t>
            </a: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Survey of 400 utility execs</a:t>
            </a:r>
            <a:r>
              <a:rPr lang="en-US" b="1" baseline="0" dirty="0" smtClean="0">
                <a:solidFill>
                  <a:schemeClr val="bg1">
                    <a:lumMod val="75000"/>
                    <a:lumOff val="25000"/>
                  </a:schemeClr>
                </a:solidFill>
                <a:latin typeface="Helvetica"/>
                <a:cs typeface="Helvetica"/>
              </a:rPr>
              <a:t> 40% said growth opportunity is with DER. @ </a:t>
            </a:r>
            <a:r>
              <a:rPr lang="en-US" b="1" baseline="0" dirty="0" err="1" smtClean="0">
                <a:solidFill>
                  <a:schemeClr val="bg1">
                    <a:lumMod val="75000"/>
                    <a:lumOff val="25000"/>
                  </a:schemeClr>
                </a:solidFill>
                <a:latin typeface="Helvetica"/>
                <a:cs typeface="Helvetica"/>
              </a:rPr>
              <a:t>Distributech</a:t>
            </a:r>
            <a:endParaRPr lang="en-US" b="1" baseline="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endParaRPr lang="en-US" b="1"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Allow </a:t>
            </a:r>
            <a:r>
              <a:rPr lang="en-US" b="1" dirty="0" err="1" smtClean="0">
                <a:solidFill>
                  <a:schemeClr val="bg1">
                    <a:lumMod val="75000"/>
                    <a:lumOff val="25000"/>
                  </a:schemeClr>
                </a:solidFill>
                <a:latin typeface="Helvetica"/>
                <a:cs typeface="Helvetica"/>
              </a:rPr>
              <a:t>ratebase</a:t>
            </a:r>
            <a:r>
              <a:rPr lang="en-US" b="1" baseline="0" dirty="0" smtClean="0">
                <a:solidFill>
                  <a:schemeClr val="bg1">
                    <a:lumMod val="75000"/>
                    <a:lumOff val="25000"/>
                  </a:schemeClr>
                </a:solidFill>
                <a:latin typeface="Helvetica"/>
                <a:cs typeface="Helvetica"/>
              </a:rPr>
              <a:t> for grid modernization, reliability improvement, and DER</a:t>
            </a:r>
            <a:endParaRPr lang="en-US" b="1"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sz="1600" dirty="0" smtClean="0">
                <a:solidFill>
                  <a:schemeClr val="tx2">
                    <a:lumMod val="75000"/>
                  </a:schemeClr>
                </a:solidFill>
                <a:latin typeface="Helvetica"/>
                <a:cs typeface="Helvetica"/>
              </a:rPr>
              <a:t>Grid Modernization, Reliability, IT</a:t>
            </a:r>
          </a:p>
          <a:p>
            <a:pPr marL="0" indent="0">
              <a:spcAft>
                <a:spcPts val="600"/>
              </a:spcAft>
              <a:buSzPct val="100000"/>
              <a:buFont typeface="Arial" charset="0"/>
              <a:buNone/>
            </a:pPr>
            <a:r>
              <a:rPr lang="en-US" sz="1600" dirty="0" smtClean="0">
                <a:solidFill>
                  <a:schemeClr val="tx2">
                    <a:lumMod val="75000"/>
                  </a:schemeClr>
                </a:solidFill>
                <a:latin typeface="Helvetica"/>
                <a:cs typeface="Helvetica"/>
              </a:rPr>
              <a:t>. FLISR – </a:t>
            </a:r>
            <a:r>
              <a:rPr lang="en-US" sz="1200" kern="1200" dirty="0" smtClean="0">
                <a:solidFill>
                  <a:schemeClr val="tx1"/>
                </a:solidFill>
                <a:effectLst/>
                <a:latin typeface="+mn-lt"/>
                <a:ea typeface="+mn-ea"/>
                <a:cs typeface="+mn-cs"/>
              </a:rPr>
              <a:t>Fault Location, Isolation, Service Restoration</a:t>
            </a:r>
            <a:r>
              <a:rPr lang="en-US" sz="1600" dirty="0" smtClean="0">
                <a:effectLst/>
              </a:rPr>
              <a:t> </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 DMS –</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 Distribution Automation</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a:t>
            </a:r>
            <a:r>
              <a:rPr lang="en-US" sz="1600" baseline="0" dirty="0" smtClean="0">
                <a:solidFill>
                  <a:schemeClr val="tx2">
                    <a:lumMod val="75000"/>
                  </a:schemeClr>
                </a:solidFill>
                <a:effectLst/>
                <a:latin typeface="Helvetica"/>
                <a:cs typeface="Helvetica"/>
              </a:rPr>
              <a:t> OMS</a:t>
            </a:r>
          </a:p>
          <a:p>
            <a:pPr marL="0" indent="0">
              <a:spcAft>
                <a:spcPts val="600"/>
              </a:spcAft>
              <a:buSzPct val="100000"/>
              <a:buFont typeface="Arial" charset="0"/>
              <a:buNone/>
            </a:pPr>
            <a:endParaRPr lang="en-US" sz="1600" baseline="0" dirty="0" smtClean="0">
              <a:solidFill>
                <a:schemeClr val="tx2">
                  <a:lumMod val="75000"/>
                </a:schemeClr>
              </a:solidFill>
              <a:effectLst/>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Value of Solar and Net Metering </a:t>
            </a:r>
          </a:p>
          <a:p>
            <a:pPr marL="0" indent="0">
              <a:spcAft>
                <a:spcPts val="600"/>
              </a:spcAft>
              <a:buSzPct val="100000"/>
              <a:buFont typeface="Arial" charset="0"/>
              <a:buNone/>
            </a:pPr>
            <a:endParaRPr lang="en-US"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 Maine approves $.33/kWh Solar value (double rate)</a:t>
            </a: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 Idaho Power</a:t>
            </a:r>
            <a:r>
              <a:rPr lang="en-US" baseline="0" dirty="0" smtClean="0">
                <a:solidFill>
                  <a:schemeClr val="bg1">
                    <a:lumMod val="75000"/>
                    <a:lumOff val="25000"/>
                  </a:schemeClr>
                </a:solidFill>
                <a:latin typeface="Helvetica"/>
                <a:cs typeface="Helvetica"/>
              </a:rPr>
              <a:t> estimated value at $.04 to $.08/kW</a:t>
            </a:r>
          </a:p>
          <a:p>
            <a:pPr marL="0" indent="0">
              <a:spcAft>
                <a:spcPts val="600"/>
              </a:spcAft>
              <a:buSzPct val="100000"/>
              <a:buFont typeface="Arial" charset="0"/>
              <a:buNone/>
            </a:pPr>
            <a:endParaRPr lang="en-US" baseline="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Distribution Resources Planning and Operations</a:t>
            </a:r>
          </a:p>
          <a:p>
            <a:pPr marL="0" indent="0">
              <a:spcAft>
                <a:spcPts val="600"/>
              </a:spcAft>
              <a:buSzPct val="100000"/>
              <a:buFont typeface="Arial" charset="0"/>
              <a:buNone/>
            </a:pPr>
            <a:endParaRPr lang="en-US" b="0" dirty="0" smtClean="0">
              <a:solidFill>
                <a:schemeClr val="bg1">
                  <a:lumMod val="75000"/>
                  <a:lumOff val="25000"/>
                </a:schemeClr>
              </a:solidFill>
              <a:latin typeface="Helvetica"/>
              <a:cs typeface="Helvetica"/>
            </a:endParaRPr>
          </a:p>
          <a:p>
            <a:pPr marL="171450" indent="-171450">
              <a:spcAft>
                <a:spcPts val="600"/>
              </a:spcAft>
              <a:buSzPct val="100000"/>
              <a:buFont typeface="Arial" charset="0"/>
              <a:buChar char="•"/>
            </a:pPr>
            <a:r>
              <a:rPr lang="en-US" b="0" dirty="0" smtClean="0">
                <a:solidFill>
                  <a:schemeClr val="bg1">
                    <a:lumMod val="75000"/>
                    <a:lumOff val="25000"/>
                  </a:schemeClr>
                </a:solidFill>
                <a:latin typeface="Helvetica"/>
                <a:cs typeface="Helvetica"/>
              </a:rPr>
              <a:t>Require</a:t>
            </a:r>
            <a:r>
              <a:rPr lang="en-US" b="0" baseline="0" dirty="0" smtClean="0">
                <a:solidFill>
                  <a:schemeClr val="bg1">
                    <a:lumMod val="75000"/>
                    <a:lumOff val="25000"/>
                  </a:schemeClr>
                </a:solidFill>
                <a:latin typeface="Helvetica"/>
                <a:cs typeface="Helvetica"/>
              </a:rPr>
              <a:t> it whenever utility is proposing investment to support load growth. (T/D/G)</a:t>
            </a:r>
          </a:p>
          <a:p>
            <a:pPr marL="171450" indent="-171450">
              <a:spcAft>
                <a:spcPts val="600"/>
              </a:spcAft>
              <a:buSzPct val="100000"/>
              <a:buFont typeface="Arial" charset="0"/>
              <a:buChar char="•"/>
            </a:pPr>
            <a:r>
              <a:rPr lang="en-US" b="0" baseline="0" dirty="0" smtClean="0">
                <a:solidFill>
                  <a:schemeClr val="bg1">
                    <a:lumMod val="75000"/>
                    <a:lumOff val="25000"/>
                  </a:schemeClr>
                </a:solidFill>
                <a:latin typeface="Helvetica"/>
                <a:cs typeface="Helvetica"/>
              </a:rPr>
              <a:t>Do DRP on top 10% of substations requiring upgrade</a:t>
            </a:r>
          </a:p>
          <a:p>
            <a:pPr marL="171450" indent="-171450">
              <a:spcAft>
                <a:spcPts val="600"/>
              </a:spcAft>
              <a:buSzPct val="100000"/>
              <a:buFont typeface="Arial" charset="0"/>
              <a:buChar char="•"/>
            </a:pPr>
            <a:r>
              <a:rPr lang="en-US" b="0" baseline="0" dirty="0" smtClean="0">
                <a:solidFill>
                  <a:schemeClr val="bg1">
                    <a:lumMod val="75000"/>
                    <a:lumOff val="25000"/>
                  </a:schemeClr>
                </a:solidFill>
                <a:latin typeface="Helvetica"/>
                <a:cs typeface="Helvetica"/>
              </a:rPr>
              <a:t>Engage solar and other DER vendor and trade allies.</a:t>
            </a:r>
          </a:p>
          <a:p>
            <a:pPr marL="0" indent="0">
              <a:spcAft>
                <a:spcPts val="600"/>
              </a:spcAft>
              <a:buSzPct val="100000"/>
              <a:buFont typeface="Arial" charset="0"/>
              <a:buNone/>
            </a:pPr>
            <a:endParaRPr lang="en-US" b="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Technology (trade allies and vendors) and Customers</a:t>
            </a: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We recommend utilities rely</a:t>
            </a:r>
            <a:r>
              <a:rPr lang="en-US" baseline="0" dirty="0" smtClean="0">
                <a:solidFill>
                  <a:schemeClr val="bg1">
                    <a:lumMod val="75000"/>
                    <a:lumOff val="25000"/>
                  </a:schemeClr>
                </a:solidFill>
                <a:latin typeface="Helvetica"/>
                <a:cs typeface="Helvetica"/>
              </a:rPr>
              <a:t> on Energy Efficiency and Trade Allies to engage customers</a:t>
            </a:r>
          </a:p>
          <a:p>
            <a:pPr marL="0" indent="0">
              <a:spcAft>
                <a:spcPts val="600"/>
              </a:spcAft>
              <a:buSzPct val="100000"/>
              <a:buFont typeface="Arial" charset="0"/>
              <a:buNone/>
            </a:pPr>
            <a:r>
              <a:rPr lang="en-US" baseline="0" dirty="0" smtClean="0">
                <a:solidFill>
                  <a:schemeClr val="bg1">
                    <a:lumMod val="75000"/>
                    <a:lumOff val="25000"/>
                  </a:schemeClr>
                </a:solidFill>
                <a:latin typeface="Helvetica"/>
                <a:cs typeface="Helvetica"/>
              </a:rPr>
              <a:t>Manage technological </a:t>
            </a:r>
            <a:r>
              <a:rPr lang="en-US" baseline="0" dirty="0" err="1" smtClean="0">
                <a:solidFill>
                  <a:schemeClr val="bg1">
                    <a:lumMod val="75000"/>
                    <a:lumOff val="25000"/>
                  </a:schemeClr>
                </a:solidFill>
                <a:latin typeface="Helvetica"/>
                <a:cs typeface="Helvetica"/>
              </a:rPr>
              <a:t>obsolescense</a:t>
            </a:r>
            <a:r>
              <a:rPr lang="en-US" baseline="0" dirty="0" smtClean="0">
                <a:solidFill>
                  <a:schemeClr val="bg1">
                    <a:lumMod val="75000"/>
                    <a:lumOff val="25000"/>
                  </a:schemeClr>
                </a:solidFill>
                <a:latin typeface="Helvetica"/>
                <a:cs typeface="Helvetica"/>
              </a:rPr>
              <a:t>. Produce roadmaps</a:t>
            </a:r>
          </a:p>
          <a:p>
            <a:pPr marL="0" indent="0">
              <a:spcAft>
                <a:spcPts val="600"/>
              </a:spcAft>
              <a:buSzPct val="100000"/>
              <a:buFont typeface="Arial" charset="0"/>
              <a:buNone/>
            </a:pPr>
            <a:r>
              <a:rPr lang="en-US" dirty="0" smtClean="0">
                <a:solidFill>
                  <a:schemeClr val="tx2">
                    <a:lumMod val="75000"/>
                  </a:schemeClr>
                </a:solidFill>
                <a:latin typeface="Helvetica"/>
                <a:cs typeface="Helvetica"/>
              </a:rPr>
              <a:t>		</a:t>
            </a:r>
            <a:endParaRPr lang="en-US" dirty="0" smtClean="0">
              <a:solidFill>
                <a:schemeClr val="bg1">
                  <a:lumMod val="75000"/>
                  <a:lumOff val="25000"/>
                </a:schemeClr>
              </a:solidFill>
              <a:latin typeface="Helvetica"/>
              <a:cs typeface="Helvetica"/>
            </a:endParaRPr>
          </a:p>
          <a:p>
            <a:pPr marL="0" indent="0">
              <a:spcAft>
                <a:spcPts val="600"/>
              </a:spcAft>
              <a:buSzPct val="100000"/>
              <a:buNone/>
            </a:pPr>
            <a:r>
              <a:rPr lang="en-US" sz="2400" dirty="0" smtClean="0">
                <a:solidFill>
                  <a:schemeClr val="bg1">
                    <a:lumMod val="75000"/>
                    <a:lumOff val="25000"/>
                  </a:schemeClr>
                </a:solidFill>
                <a:latin typeface="Helvetica"/>
                <a:cs typeface="Helvetica"/>
              </a:rPr>
              <a:t>Legislative actions that work	</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Value of solar DER … is just the beginning</a:t>
            </a:r>
          </a:p>
          <a:p>
            <a:pPr marL="985838" lvl="1" indent="-514350">
              <a:buFont typeface="Arial"/>
              <a:buChar char="•"/>
              <a:tabLst>
                <a:tab pos="906463" algn="l"/>
              </a:tabLst>
            </a:pPr>
            <a:endParaRPr lang="en-US" dirty="0" smtClean="0">
              <a:solidFill>
                <a:schemeClr val="bg1">
                  <a:lumMod val="75000"/>
                  <a:lumOff val="25000"/>
                </a:schemeClr>
              </a:solidFill>
              <a:latin typeface="Helvetica"/>
              <a:cs typeface="Helvetica"/>
            </a:endParaRPr>
          </a:p>
          <a:p>
            <a:pPr marL="985838" lvl="1" indent="-514350">
              <a:buFont typeface="Arial"/>
              <a:buChar char="•"/>
              <a:tabLst>
                <a:tab pos="906463" algn="l"/>
              </a:tabLst>
            </a:pPr>
            <a:endParaRPr lang="en-US" dirty="0" smtClean="0">
              <a:solidFill>
                <a:schemeClr val="bg1">
                  <a:lumMod val="75000"/>
                  <a:lumOff val="25000"/>
                </a:schemeClr>
              </a:solidFill>
              <a:latin typeface="Helvetica"/>
              <a:cs typeface="Helvetica"/>
            </a:endParaRP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Rate Strategy  (reflect Utility costs, pilot&gt;demo&gt;scale)</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Combined Heat and Power (WA E2SHB 1095)</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Distribution Resources Planning (CA AB327, WA 2045)</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Demand Response follow Energy Efficiency (NPCC 7</a:t>
            </a:r>
            <a:r>
              <a:rPr lang="en-US" baseline="30000" dirty="0" smtClean="0">
                <a:solidFill>
                  <a:schemeClr val="bg1">
                    <a:lumMod val="75000"/>
                    <a:lumOff val="25000"/>
                  </a:schemeClr>
                </a:solidFill>
                <a:latin typeface="Helvetica"/>
                <a:cs typeface="Helvetica"/>
              </a:rPr>
              <a:t>th</a:t>
            </a:r>
            <a:r>
              <a:rPr lang="en-US" dirty="0" smtClean="0">
                <a:solidFill>
                  <a:schemeClr val="bg1">
                    <a:lumMod val="75000"/>
                    <a:lumOff val="25000"/>
                  </a:schemeClr>
                </a:solidFill>
                <a:latin typeface="Helvetica"/>
                <a:cs typeface="Helvetica"/>
              </a:rPr>
              <a:t> Plan)</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Support (Mandate) Standards</a:t>
            </a: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Hawaiian Electric in their Distributed Generation Interconnection plan in 2014 estimated $194MM in distribution investments to accommodate 902MW of solar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F1B430D9-EE07-A043-8E99-CC10606E383A}" type="slidenum">
              <a:rPr lang="en-US" smtClean="0"/>
              <a:t>4</a:t>
            </a:fld>
            <a:endParaRPr lang="en-US"/>
          </a:p>
        </p:txBody>
      </p:sp>
    </p:spTree>
    <p:extLst>
      <p:ext uri="{BB962C8B-B14F-4D97-AF65-F5344CB8AC3E}">
        <p14:creationId xmlns:p14="http://schemas.microsoft.com/office/powerpoint/2010/main" val="1886873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buSzPct val="100000"/>
            </a:pPr>
            <a:r>
              <a:rPr lang="en-US" dirty="0" smtClean="0">
                <a:solidFill>
                  <a:schemeClr val="bg1">
                    <a:lumMod val="75000"/>
                    <a:lumOff val="25000"/>
                  </a:schemeClr>
                </a:solidFill>
                <a:latin typeface="Helvetica"/>
                <a:cs typeface="Helvetica"/>
              </a:rPr>
              <a:t> Tesla</a:t>
            </a:r>
            <a:r>
              <a:rPr lang="en-US" baseline="0" dirty="0" smtClean="0">
                <a:solidFill>
                  <a:schemeClr val="bg1">
                    <a:lumMod val="75000"/>
                    <a:lumOff val="25000"/>
                  </a:schemeClr>
                </a:solidFill>
                <a:latin typeface="Helvetica"/>
                <a:cs typeface="Helvetica"/>
              </a:rPr>
              <a:t>/Solar City</a:t>
            </a:r>
          </a:p>
          <a:p>
            <a:pPr marL="171450" indent="-171450">
              <a:spcAft>
                <a:spcPts val="600"/>
              </a:spcAft>
              <a:buSzPct val="100000"/>
              <a:buFont typeface="Arial" charset="0"/>
              <a:buChar char="•"/>
            </a:pPr>
            <a:r>
              <a:rPr lang="en-US" b="1" dirty="0" smtClean="0">
                <a:solidFill>
                  <a:schemeClr val="bg1">
                    <a:lumMod val="75000"/>
                    <a:lumOff val="25000"/>
                  </a:schemeClr>
                </a:solidFill>
                <a:latin typeface="Helvetica"/>
                <a:cs typeface="Helvetica"/>
              </a:rPr>
              <a:t>Utility business models in transition</a:t>
            </a: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Survey of 400 utility execs</a:t>
            </a:r>
            <a:r>
              <a:rPr lang="en-US" b="1" baseline="0" dirty="0" smtClean="0">
                <a:solidFill>
                  <a:schemeClr val="bg1">
                    <a:lumMod val="75000"/>
                    <a:lumOff val="25000"/>
                  </a:schemeClr>
                </a:solidFill>
                <a:latin typeface="Helvetica"/>
                <a:cs typeface="Helvetica"/>
              </a:rPr>
              <a:t> 40% said growth opportunity is with DER. @ </a:t>
            </a:r>
            <a:r>
              <a:rPr lang="en-US" b="1" baseline="0" dirty="0" err="1" smtClean="0">
                <a:solidFill>
                  <a:schemeClr val="bg1">
                    <a:lumMod val="75000"/>
                    <a:lumOff val="25000"/>
                  </a:schemeClr>
                </a:solidFill>
                <a:latin typeface="Helvetica"/>
                <a:cs typeface="Helvetica"/>
              </a:rPr>
              <a:t>Distributech</a:t>
            </a:r>
            <a:endParaRPr lang="en-US" b="1" baseline="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endParaRPr lang="en-US" b="1"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Allow </a:t>
            </a:r>
            <a:r>
              <a:rPr lang="en-US" b="1" dirty="0" err="1" smtClean="0">
                <a:solidFill>
                  <a:schemeClr val="bg1">
                    <a:lumMod val="75000"/>
                    <a:lumOff val="25000"/>
                  </a:schemeClr>
                </a:solidFill>
                <a:latin typeface="Helvetica"/>
                <a:cs typeface="Helvetica"/>
              </a:rPr>
              <a:t>ratebase</a:t>
            </a:r>
            <a:r>
              <a:rPr lang="en-US" b="1" baseline="0" dirty="0" smtClean="0">
                <a:solidFill>
                  <a:schemeClr val="bg1">
                    <a:lumMod val="75000"/>
                    <a:lumOff val="25000"/>
                  </a:schemeClr>
                </a:solidFill>
                <a:latin typeface="Helvetica"/>
                <a:cs typeface="Helvetica"/>
              </a:rPr>
              <a:t> for grid modernization, reliability improvement, and DER</a:t>
            </a:r>
            <a:endParaRPr lang="en-US" b="1"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sz="1600" dirty="0" smtClean="0">
                <a:solidFill>
                  <a:schemeClr val="tx2">
                    <a:lumMod val="75000"/>
                  </a:schemeClr>
                </a:solidFill>
                <a:latin typeface="Helvetica"/>
                <a:cs typeface="Helvetica"/>
              </a:rPr>
              <a:t>Grid Modernization, Reliability, IT</a:t>
            </a:r>
          </a:p>
          <a:p>
            <a:pPr marL="0" indent="0">
              <a:spcAft>
                <a:spcPts val="600"/>
              </a:spcAft>
              <a:buSzPct val="100000"/>
              <a:buFont typeface="Arial" charset="0"/>
              <a:buNone/>
            </a:pPr>
            <a:r>
              <a:rPr lang="en-US" sz="1600" dirty="0" smtClean="0">
                <a:solidFill>
                  <a:schemeClr val="tx2">
                    <a:lumMod val="75000"/>
                  </a:schemeClr>
                </a:solidFill>
                <a:latin typeface="Helvetica"/>
                <a:cs typeface="Helvetica"/>
              </a:rPr>
              <a:t>. FLISR – </a:t>
            </a:r>
            <a:r>
              <a:rPr lang="en-US" sz="1200" kern="1200" dirty="0" smtClean="0">
                <a:solidFill>
                  <a:schemeClr val="tx1"/>
                </a:solidFill>
                <a:effectLst/>
                <a:latin typeface="+mn-lt"/>
                <a:ea typeface="+mn-ea"/>
                <a:cs typeface="+mn-cs"/>
              </a:rPr>
              <a:t>Fault Location, Isolation, Service Restoration</a:t>
            </a:r>
            <a:r>
              <a:rPr lang="en-US" sz="1600" dirty="0" smtClean="0">
                <a:effectLst/>
              </a:rPr>
              <a:t> </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 DMS –</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 Distribution Automation</a:t>
            </a:r>
          </a:p>
          <a:p>
            <a:pPr marL="0" indent="0">
              <a:spcAft>
                <a:spcPts val="600"/>
              </a:spcAft>
              <a:buSzPct val="100000"/>
              <a:buFont typeface="Arial" charset="0"/>
              <a:buNone/>
            </a:pPr>
            <a:r>
              <a:rPr lang="en-US" sz="1600" dirty="0" smtClean="0">
                <a:solidFill>
                  <a:schemeClr val="tx2">
                    <a:lumMod val="75000"/>
                  </a:schemeClr>
                </a:solidFill>
                <a:effectLst/>
                <a:latin typeface="Helvetica"/>
                <a:cs typeface="Helvetica"/>
              </a:rPr>
              <a:t>.</a:t>
            </a:r>
            <a:r>
              <a:rPr lang="en-US" sz="1600" baseline="0" dirty="0" smtClean="0">
                <a:solidFill>
                  <a:schemeClr val="tx2">
                    <a:lumMod val="75000"/>
                  </a:schemeClr>
                </a:solidFill>
                <a:effectLst/>
                <a:latin typeface="Helvetica"/>
                <a:cs typeface="Helvetica"/>
              </a:rPr>
              <a:t> OMS</a:t>
            </a:r>
          </a:p>
          <a:p>
            <a:pPr marL="0" indent="0">
              <a:spcAft>
                <a:spcPts val="600"/>
              </a:spcAft>
              <a:buSzPct val="100000"/>
              <a:buFont typeface="Arial" charset="0"/>
              <a:buNone/>
            </a:pPr>
            <a:endParaRPr lang="en-US" sz="1600" baseline="0" dirty="0" smtClean="0">
              <a:solidFill>
                <a:schemeClr val="tx2">
                  <a:lumMod val="75000"/>
                </a:schemeClr>
              </a:solidFill>
              <a:effectLst/>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Value of Solar and Net Metering </a:t>
            </a:r>
          </a:p>
          <a:p>
            <a:pPr marL="0" indent="0">
              <a:spcAft>
                <a:spcPts val="600"/>
              </a:spcAft>
              <a:buSzPct val="100000"/>
              <a:buFont typeface="Arial" charset="0"/>
              <a:buNone/>
            </a:pPr>
            <a:endParaRPr lang="en-US"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 Maine approves $.33/kWh Solar value (double rate)</a:t>
            </a: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 Idaho Power</a:t>
            </a:r>
            <a:r>
              <a:rPr lang="en-US" baseline="0" dirty="0" smtClean="0">
                <a:solidFill>
                  <a:schemeClr val="bg1">
                    <a:lumMod val="75000"/>
                    <a:lumOff val="25000"/>
                  </a:schemeClr>
                </a:solidFill>
                <a:latin typeface="Helvetica"/>
                <a:cs typeface="Helvetica"/>
              </a:rPr>
              <a:t> estimated value at $.04 to $.08/kW</a:t>
            </a:r>
          </a:p>
          <a:p>
            <a:pPr marL="0" indent="0">
              <a:spcAft>
                <a:spcPts val="600"/>
              </a:spcAft>
              <a:buSzPct val="100000"/>
              <a:buFont typeface="Arial" charset="0"/>
              <a:buNone/>
            </a:pPr>
            <a:endParaRPr lang="en-US" baseline="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Distribution Resources Planning and Operations</a:t>
            </a:r>
          </a:p>
          <a:p>
            <a:pPr marL="0" indent="0">
              <a:spcAft>
                <a:spcPts val="600"/>
              </a:spcAft>
              <a:buSzPct val="100000"/>
              <a:buFont typeface="Arial" charset="0"/>
              <a:buNone/>
            </a:pPr>
            <a:endParaRPr lang="en-US" b="0" dirty="0" smtClean="0">
              <a:solidFill>
                <a:schemeClr val="bg1">
                  <a:lumMod val="75000"/>
                  <a:lumOff val="25000"/>
                </a:schemeClr>
              </a:solidFill>
              <a:latin typeface="Helvetica"/>
              <a:cs typeface="Helvetica"/>
            </a:endParaRPr>
          </a:p>
          <a:p>
            <a:pPr marL="171450" indent="-171450">
              <a:spcAft>
                <a:spcPts val="600"/>
              </a:spcAft>
              <a:buSzPct val="100000"/>
              <a:buFont typeface="Arial" charset="0"/>
              <a:buChar char="•"/>
            </a:pPr>
            <a:r>
              <a:rPr lang="en-US" b="0" dirty="0" smtClean="0">
                <a:solidFill>
                  <a:schemeClr val="bg1">
                    <a:lumMod val="75000"/>
                    <a:lumOff val="25000"/>
                  </a:schemeClr>
                </a:solidFill>
                <a:latin typeface="Helvetica"/>
                <a:cs typeface="Helvetica"/>
              </a:rPr>
              <a:t>Require</a:t>
            </a:r>
            <a:r>
              <a:rPr lang="en-US" b="0" baseline="0" dirty="0" smtClean="0">
                <a:solidFill>
                  <a:schemeClr val="bg1">
                    <a:lumMod val="75000"/>
                    <a:lumOff val="25000"/>
                  </a:schemeClr>
                </a:solidFill>
                <a:latin typeface="Helvetica"/>
                <a:cs typeface="Helvetica"/>
              </a:rPr>
              <a:t> it whenever utility is proposing investment to support load growth. (T/D/G)</a:t>
            </a:r>
          </a:p>
          <a:p>
            <a:pPr marL="171450" indent="-171450">
              <a:spcAft>
                <a:spcPts val="600"/>
              </a:spcAft>
              <a:buSzPct val="100000"/>
              <a:buFont typeface="Arial" charset="0"/>
              <a:buChar char="•"/>
            </a:pPr>
            <a:r>
              <a:rPr lang="en-US" b="0" baseline="0" dirty="0" smtClean="0">
                <a:solidFill>
                  <a:schemeClr val="bg1">
                    <a:lumMod val="75000"/>
                    <a:lumOff val="25000"/>
                  </a:schemeClr>
                </a:solidFill>
                <a:latin typeface="Helvetica"/>
                <a:cs typeface="Helvetica"/>
              </a:rPr>
              <a:t>Do DRP on top 10% of substations requiring upgrade</a:t>
            </a:r>
          </a:p>
          <a:p>
            <a:pPr marL="171450" indent="-171450">
              <a:spcAft>
                <a:spcPts val="600"/>
              </a:spcAft>
              <a:buSzPct val="100000"/>
              <a:buFont typeface="Arial" charset="0"/>
              <a:buChar char="•"/>
            </a:pPr>
            <a:r>
              <a:rPr lang="en-US" b="0" baseline="0" dirty="0" smtClean="0">
                <a:solidFill>
                  <a:schemeClr val="bg1">
                    <a:lumMod val="75000"/>
                    <a:lumOff val="25000"/>
                  </a:schemeClr>
                </a:solidFill>
                <a:latin typeface="Helvetica"/>
                <a:cs typeface="Helvetica"/>
              </a:rPr>
              <a:t>Engage solar and other DER vendor and trade allies.</a:t>
            </a:r>
          </a:p>
          <a:p>
            <a:pPr marL="0" indent="0">
              <a:spcAft>
                <a:spcPts val="600"/>
              </a:spcAft>
              <a:buSzPct val="100000"/>
              <a:buFont typeface="Arial" charset="0"/>
              <a:buNone/>
            </a:pPr>
            <a:endParaRPr lang="en-US" b="0" dirty="0" smtClean="0">
              <a:solidFill>
                <a:schemeClr val="bg1">
                  <a:lumMod val="75000"/>
                  <a:lumOff val="25000"/>
                </a:schemeClr>
              </a:solidFill>
              <a:latin typeface="Helvetica"/>
              <a:cs typeface="Helvetica"/>
            </a:endParaRPr>
          </a:p>
          <a:p>
            <a:pPr marL="0" indent="0">
              <a:spcAft>
                <a:spcPts val="600"/>
              </a:spcAft>
              <a:buSzPct val="100000"/>
              <a:buFont typeface="Arial" charset="0"/>
              <a:buNone/>
            </a:pPr>
            <a:r>
              <a:rPr lang="en-US" b="1" dirty="0" smtClean="0">
                <a:solidFill>
                  <a:schemeClr val="bg1">
                    <a:lumMod val="75000"/>
                    <a:lumOff val="25000"/>
                  </a:schemeClr>
                </a:solidFill>
                <a:latin typeface="Helvetica"/>
                <a:cs typeface="Helvetica"/>
              </a:rPr>
              <a:t>Technology (trade allies and vendors) and Customers</a:t>
            </a:r>
          </a:p>
          <a:p>
            <a:pPr marL="0" indent="0">
              <a:spcAft>
                <a:spcPts val="600"/>
              </a:spcAft>
              <a:buSzPct val="100000"/>
              <a:buFont typeface="Arial" charset="0"/>
              <a:buNone/>
            </a:pPr>
            <a:r>
              <a:rPr lang="en-US" dirty="0" smtClean="0">
                <a:solidFill>
                  <a:schemeClr val="bg1">
                    <a:lumMod val="75000"/>
                    <a:lumOff val="25000"/>
                  </a:schemeClr>
                </a:solidFill>
                <a:latin typeface="Helvetica"/>
                <a:cs typeface="Helvetica"/>
              </a:rPr>
              <a:t>We recommend utilities rely</a:t>
            </a:r>
            <a:r>
              <a:rPr lang="en-US" baseline="0" dirty="0" smtClean="0">
                <a:solidFill>
                  <a:schemeClr val="bg1">
                    <a:lumMod val="75000"/>
                    <a:lumOff val="25000"/>
                  </a:schemeClr>
                </a:solidFill>
                <a:latin typeface="Helvetica"/>
                <a:cs typeface="Helvetica"/>
              </a:rPr>
              <a:t> on Energy Efficiency and Trade Allies to engage customers</a:t>
            </a:r>
          </a:p>
          <a:p>
            <a:pPr marL="0" indent="0">
              <a:spcAft>
                <a:spcPts val="600"/>
              </a:spcAft>
              <a:buSzPct val="100000"/>
              <a:buFont typeface="Arial" charset="0"/>
              <a:buNone/>
            </a:pPr>
            <a:r>
              <a:rPr lang="en-US" baseline="0" dirty="0" smtClean="0">
                <a:solidFill>
                  <a:schemeClr val="bg1">
                    <a:lumMod val="75000"/>
                    <a:lumOff val="25000"/>
                  </a:schemeClr>
                </a:solidFill>
                <a:latin typeface="Helvetica"/>
                <a:cs typeface="Helvetica"/>
              </a:rPr>
              <a:t>Manage technological </a:t>
            </a:r>
            <a:r>
              <a:rPr lang="en-US" baseline="0" dirty="0" err="1" smtClean="0">
                <a:solidFill>
                  <a:schemeClr val="bg1">
                    <a:lumMod val="75000"/>
                    <a:lumOff val="25000"/>
                  </a:schemeClr>
                </a:solidFill>
                <a:latin typeface="Helvetica"/>
                <a:cs typeface="Helvetica"/>
              </a:rPr>
              <a:t>obsolescense</a:t>
            </a:r>
            <a:r>
              <a:rPr lang="en-US" baseline="0" dirty="0" smtClean="0">
                <a:solidFill>
                  <a:schemeClr val="bg1">
                    <a:lumMod val="75000"/>
                    <a:lumOff val="25000"/>
                  </a:schemeClr>
                </a:solidFill>
                <a:latin typeface="Helvetica"/>
                <a:cs typeface="Helvetica"/>
              </a:rPr>
              <a:t>. Produce roadmaps</a:t>
            </a:r>
          </a:p>
          <a:p>
            <a:pPr marL="0" indent="0">
              <a:spcAft>
                <a:spcPts val="600"/>
              </a:spcAft>
              <a:buSzPct val="100000"/>
              <a:buFont typeface="Arial" charset="0"/>
              <a:buNone/>
            </a:pPr>
            <a:r>
              <a:rPr lang="en-US" dirty="0" smtClean="0">
                <a:solidFill>
                  <a:schemeClr val="tx2">
                    <a:lumMod val="75000"/>
                  </a:schemeClr>
                </a:solidFill>
                <a:latin typeface="Helvetica"/>
                <a:cs typeface="Helvetica"/>
              </a:rPr>
              <a:t>		</a:t>
            </a:r>
            <a:endParaRPr lang="en-US" dirty="0" smtClean="0">
              <a:solidFill>
                <a:schemeClr val="bg1">
                  <a:lumMod val="75000"/>
                  <a:lumOff val="25000"/>
                </a:schemeClr>
              </a:solidFill>
              <a:latin typeface="Helvetica"/>
              <a:cs typeface="Helvetica"/>
            </a:endParaRPr>
          </a:p>
          <a:p>
            <a:pPr marL="0" indent="0">
              <a:spcAft>
                <a:spcPts val="600"/>
              </a:spcAft>
              <a:buSzPct val="100000"/>
              <a:buNone/>
            </a:pPr>
            <a:r>
              <a:rPr lang="en-US" sz="2400" dirty="0" smtClean="0">
                <a:solidFill>
                  <a:schemeClr val="bg1">
                    <a:lumMod val="75000"/>
                    <a:lumOff val="25000"/>
                  </a:schemeClr>
                </a:solidFill>
                <a:latin typeface="Helvetica"/>
                <a:cs typeface="Helvetica"/>
              </a:rPr>
              <a:t>Legislative actions that work	</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Value of solar DER … is just the beginning</a:t>
            </a:r>
          </a:p>
          <a:p>
            <a:pPr marL="985838" lvl="1" indent="-514350">
              <a:buFont typeface="Arial"/>
              <a:buChar char="•"/>
              <a:tabLst>
                <a:tab pos="906463" algn="l"/>
              </a:tabLst>
            </a:pPr>
            <a:endParaRPr lang="en-US" dirty="0" smtClean="0">
              <a:solidFill>
                <a:schemeClr val="bg1">
                  <a:lumMod val="75000"/>
                  <a:lumOff val="25000"/>
                </a:schemeClr>
              </a:solidFill>
              <a:latin typeface="Helvetica"/>
              <a:cs typeface="Helvetica"/>
            </a:endParaRPr>
          </a:p>
          <a:p>
            <a:pPr marL="985838" lvl="1" indent="-514350">
              <a:buFont typeface="Arial"/>
              <a:buChar char="•"/>
              <a:tabLst>
                <a:tab pos="906463" algn="l"/>
              </a:tabLst>
            </a:pPr>
            <a:endParaRPr lang="en-US" dirty="0" smtClean="0">
              <a:solidFill>
                <a:schemeClr val="bg1">
                  <a:lumMod val="75000"/>
                  <a:lumOff val="25000"/>
                </a:schemeClr>
              </a:solidFill>
              <a:latin typeface="Helvetica"/>
              <a:cs typeface="Helvetica"/>
            </a:endParaRP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Rate Strategy  (reflect Utility costs, pilot&gt;demo&gt;scale)</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Combined Heat and Power (WA E2SHB 1095)</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Distribution Resources Planning (CA AB327, WA 2045)</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Demand Response follow Energy Efficiency (NPCC 7</a:t>
            </a:r>
            <a:r>
              <a:rPr lang="en-US" baseline="30000" dirty="0" smtClean="0">
                <a:solidFill>
                  <a:schemeClr val="bg1">
                    <a:lumMod val="75000"/>
                    <a:lumOff val="25000"/>
                  </a:schemeClr>
                </a:solidFill>
                <a:latin typeface="Helvetica"/>
                <a:cs typeface="Helvetica"/>
              </a:rPr>
              <a:t>th</a:t>
            </a:r>
            <a:r>
              <a:rPr lang="en-US" dirty="0" smtClean="0">
                <a:solidFill>
                  <a:schemeClr val="bg1">
                    <a:lumMod val="75000"/>
                    <a:lumOff val="25000"/>
                  </a:schemeClr>
                </a:solidFill>
                <a:latin typeface="Helvetica"/>
                <a:cs typeface="Helvetica"/>
              </a:rPr>
              <a:t> Plan)</a:t>
            </a:r>
          </a:p>
          <a:p>
            <a:pPr marL="985838" lvl="1" indent="-514350">
              <a:buFont typeface="Arial"/>
              <a:buChar char="•"/>
              <a:tabLst>
                <a:tab pos="906463" algn="l"/>
              </a:tabLst>
            </a:pPr>
            <a:r>
              <a:rPr lang="en-US" dirty="0" smtClean="0">
                <a:solidFill>
                  <a:schemeClr val="bg1">
                    <a:lumMod val="75000"/>
                    <a:lumOff val="25000"/>
                  </a:schemeClr>
                </a:solidFill>
                <a:latin typeface="Helvetica"/>
                <a:cs typeface="Helvetica"/>
              </a:rPr>
              <a:t>Support (Mandate) Standards</a:t>
            </a: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Hawaiian Electric in their Distributed Generation Interconnection plan in 2014 estimated $194MM in distribution investments to accommodate 902MW of solar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F1B430D9-EE07-A043-8E99-CC10606E383A}" type="slidenum">
              <a:rPr lang="en-US" smtClean="0"/>
              <a:t>5</a:t>
            </a:fld>
            <a:endParaRPr lang="en-US"/>
          </a:p>
        </p:txBody>
      </p:sp>
    </p:spTree>
    <p:extLst>
      <p:ext uri="{BB962C8B-B14F-4D97-AF65-F5344CB8AC3E}">
        <p14:creationId xmlns:p14="http://schemas.microsoft.com/office/powerpoint/2010/main" val="1886873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Demand</a:t>
            </a:r>
            <a:r>
              <a:rPr lang="en-US" baseline="0" dirty="0" smtClean="0"/>
              <a:t> Response is DSM focused on capacity. From customer perspective Energy and Capacity DSM will be marketed by EE institution. </a:t>
            </a:r>
            <a:r>
              <a:rPr lang="en-US" dirty="0" smtClean="0"/>
              <a:t>Integrated</a:t>
            </a:r>
            <a:r>
              <a:rPr lang="en-US" baseline="0" dirty="0" smtClean="0"/>
              <a:t> DSM.</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Utilities will develop community projects and build infrastructure to support capacity DSM (e.g., distribution automation, communication of critical peak periods, or calling reserves. Capacity DSM will be </a:t>
            </a:r>
            <a:r>
              <a:rPr lang="en-US" baseline="0" dirty="0" err="1" smtClean="0"/>
              <a:t>dispatcahble</a:t>
            </a:r>
            <a:r>
              <a:rPr lang="en-US" baseline="0"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Utilities becoming more comfortable with distributed storage and generation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All of these will be on the </a:t>
            </a:r>
            <a:r>
              <a:rPr lang="en-US" baseline="0" dirty="0" err="1" smtClean="0"/>
              <a:t>distirbuiton</a:t>
            </a:r>
            <a:r>
              <a:rPr lang="en-US" baseline="0" dirty="0" smtClean="0"/>
              <a:t> system</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1B430D9-EE07-A043-8E99-CC10606E383A}" type="slidenum">
              <a:rPr lang="en-US" smtClean="0"/>
              <a:t>6</a:t>
            </a:fld>
            <a:endParaRPr lang="en-US"/>
          </a:p>
        </p:txBody>
      </p:sp>
    </p:spTree>
    <p:extLst>
      <p:ext uri="{BB962C8B-B14F-4D97-AF65-F5344CB8AC3E}">
        <p14:creationId xmlns:p14="http://schemas.microsoft.com/office/powerpoint/2010/main" val="2110046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watermark.png"/>
          <p:cNvPicPr>
            <a:picLocks noChangeAspect="1"/>
          </p:cNvPicPr>
          <p:nvPr userDrawn="1"/>
        </p:nvPicPr>
        <p:blipFill>
          <a:blip r:embed="rId2" cstate="email">
            <a:alphaModFix amt="50000"/>
            <a:extLst>
              <a:ext uri="{28A0092B-C50C-407E-A947-70E740481C1C}">
                <a14:useLocalDpi xmlns:a14="http://schemas.microsoft.com/office/drawing/2010/main" val="0"/>
              </a:ext>
            </a:extLst>
          </a:blip>
          <a:stretch>
            <a:fillRect/>
          </a:stretch>
        </p:blipFill>
        <p:spPr>
          <a:xfrm>
            <a:off x="4679234" y="2419119"/>
            <a:ext cx="5336552" cy="5336552"/>
          </a:xfrm>
          <a:prstGeom prst="rect">
            <a:avLst/>
          </a:prstGeom>
        </p:spPr>
      </p:pic>
      <p:sp>
        <p:nvSpPr>
          <p:cNvPr id="2" name="Title 1"/>
          <p:cNvSpPr>
            <a:spLocks noGrp="1"/>
          </p:cNvSpPr>
          <p:nvPr>
            <p:ph type="ctrTitle"/>
          </p:nvPr>
        </p:nvSpPr>
        <p:spPr>
          <a:xfrm>
            <a:off x="685800" y="2130425"/>
            <a:ext cx="7772400" cy="1470025"/>
          </a:xfrm>
        </p:spPr>
        <p:txBody>
          <a:bodyPr anchor="b">
            <a:normAutofit/>
          </a:bodyPr>
          <a:lstStyle>
            <a:lvl1pP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July 14, 2015</a:t>
            </a:r>
            <a:endParaRPr lang="en-US"/>
          </a:p>
        </p:txBody>
      </p:sp>
      <p:sp>
        <p:nvSpPr>
          <p:cNvPr id="6" name="Slide Number Placeholder 5"/>
          <p:cNvSpPr>
            <a:spLocks noGrp="1"/>
          </p:cNvSpPr>
          <p:nvPr>
            <p:ph type="sldNum" sz="quarter" idx="12"/>
          </p:nvPr>
        </p:nvSpPr>
        <p:spPr/>
        <p:txBody>
          <a:body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watermark.png"/>
          <p:cNvPicPr>
            <a:picLocks noChangeAspect="1"/>
          </p:cNvPicPr>
          <p:nvPr userDrawn="1"/>
        </p:nvPicPr>
        <p:blipFill>
          <a:blip r:embed="rId2" cstate="email">
            <a:alphaModFix amt="50000"/>
            <a:extLst>
              <a:ext uri="{28A0092B-C50C-407E-A947-70E740481C1C}">
                <a14:useLocalDpi xmlns:a14="http://schemas.microsoft.com/office/drawing/2010/main" val="0"/>
              </a:ext>
            </a:extLst>
          </a:blip>
          <a:stretch>
            <a:fillRect/>
          </a:stretch>
        </p:blipFill>
        <p:spPr>
          <a:xfrm>
            <a:off x="4679234" y="2419119"/>
            <a:ext cx="5336552" cy="5336552"/>
          </a:xfrm>
          <a:prstGeom prst="rect">
            <a:avLst/>
          </a:prstGeom>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dirty="0" smtClean="0"/>
              <a:t>July 14, 2015</a:t>
            </a:r>
            <a:endParaRPr lang="en-US" dirty="0"/>
          </a:p>
        </p:txBody>
      </p:sp>
      <p:sp>
        <p:nvSpPr>
          <p:cNvPr id="8"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descr="watermark.png"/>
          <p:cNvPicPr>
            <a:picLocks noChangeAspect="1"/>
          </p:cNvPicPr>
          <p:nvPr userDrawn="1"/>
        </p:nvPicPr>
        <p:blipFill>
          <a:blip r:embed="rId2" cstate="email">
            <a:alphaModFix amt="50000"/>
            <a:extLst>
              <a:ext uri="{28A0092B-C50C-407E-A947-70E740481C1C}">
                <a14:useLocalDpi xmlns:a14="http://schemas.microsoft.com/office/drawing/2010/main" val="0"/>
              </a:ext>
            </a:extLst>
          </a:blip>
          <a:stretch>
            <a:fillRect/>
          </a:stretch>
        </p:blipFill>
        <p:spPr>
          <a:xfrm>
            <a:off x="4679234" y="2419119"/>
            <a:ext cx="5336552" cy="5336552"/>
          </a:xfrm>
          <a:prstGeom prst="rect">
            <a:avLst/>
          </a:prstGeom>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a:p>
        </p:txBody>
      </p:sp>
      <p:sp>
        <p:nvSpPr>
          <p:cNvPr id="10" name="Content Placeholder 3"/>
          <p:cNvSpPr>
            <a:spLocks noGrp="1"/>
          </p:cNvSpPr>
          <p:nvPr>
            <p:ph sz="half" idx="2"/>
          </p:nvPr>
        </p:nvSpPr>
        <p:spPr>
          <a:xfrm>
            <a:off x="457200" y="1600200"/>
            <a:ext cx="4040188" cy="4525963"/>
          </a:xfrm>
        </p:spPr>
        <p:txBody>
          <a:bodyPr>
            <a:normAutofit/>
          </a:bodyPr>
          <a:lstStyle>
            <a:lvl1pPr marL="342900" indent="-342900">
              <a:buSzPct val="100000"/>
              <a:buFontTx/>
              <a:buBlip>
                <a:blip r:embed="rId3"/>
              </a:buBlip>
              <a:defRPr sz="1200" baseline="0"/>
            </a:lvl1pPr>
            <a:lvl2pPr>
              <a:defRPr sz="1200" baseline="0"/>
            </a:lvl2pPr>
            <a:lvl3pPr>
              <a:defRPr sz="1200" baseline="0"/>
            </a:lvl3pPr>
            <a:lvl4pPr>
              <a:defRPr sz="1200" baseline="0"/>
            </a:lvl4pPr>
            <a:lvl5pPr>
              <a:defRPr sz="1200"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0"/>
          </p:nvPr>
        </p:nvSpPr>
        <p:spPr>
          <a:xfrm>
            <a:off x="4645025" y="1600200"/>
            <a:ext cx="4041775" cy="4525963"/>
          </a:xfrm>
        </p:spPr>
        <p:txBody>
          <a:bodyPr>
            <a:normAutofit/>
          </a:bodyPr>
          <a:lstStyle>
            <a:lvl1pPr marL="342900" indent="-342900">
              <a:buSzPct val="100000"/>
              <a:buFontTx/>
              <a:buBlip>
                <a:blip r:embed="rId3"/>
              </a:buBlip>
              <a:defRPr sz="1200" baseline="0"/>
            </a:lvl1pPr>
            <a:lvl2pPr>
              <a:defRPr sz="1200" baseline="0"/>
            </a:lvl2pPr>
            <a:lvl3pPr>
              <a:defRPr sz="1200" baseline="0"/>
            </a:lvl3pPr>
            <a:lvl4pPr>
              <a:defRPr sz="1200" baseline="0"/>
            </a:lvl4pPr>
            <a:lvl5pPr>
              <a:defRPr sz="1200"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36512"/>
            <a:ext cx="8229600" cy="79113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chorCtr="0">
            <a:normAutofit/>
          </a:bodyPr>
          <a:lstStyle>
            <a:lvl1pPr marL="0" indent="0">
              <a:buNone/>
              <a:defRPr sz="16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200" baseline="0"/>
            </a:lvl1pPr>
            <a:lvl2pPr>
              <a:defRPr sz="1200" baseline="0"/>
            </a:lvl2pPr>
            <a:lvl3pPr>
              <a:defRPr sz="1200" baseline="0"/>
            </a:lvl3pPr>
            <a:lvl4pPr>
              <a:defRPr sz="1200" baseline="0"/>
            </a:lvl4pPr>
            <a:lvl5pPr>
              <a:defRPr sz="1200"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chorCtr="0">
            <a:normAutofit/>
          </a:bodyPr>
          <a:lstStyle>
            <a:lvl1pPr marL="0" indent="0">
              <a:buNone/>
              <a:defRPr sz="1600" b="1">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200" baseline="0"/>
            </a:lvl1pPr>
            <a:lvl2pPr>
              <a:defRPr sz="1200" baseline="0"/>
            </a:lvl2pPr>
            <a:lvl3pPr>
              <a:defRPr sz="1200" baseline="0"/>
            </a:lvl3pPr>
            <a:lvl4pPr>
              <a:defRPr sz="1200" baseline="0"/>
            </a:lvl4pPr>
            <a:lvl5pPr>
              <a:defRPr sz="1200" baseline="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4"/>
          <p:cNvSpPr>
            <a:spLocks noGrp="1"/>
          </p:cNvSpPr>
          <p:nvPr>
            <p:ph type="ftr" sz="quarter" idx="10"/>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11" name="Slide Number Placeholder 5"/>
          <p:cNvSpPr>
            <a:spLocks noGrp="1"/>
          </p:cNvSpPr>
          <p:nvPr>
            <p:ph type="sldNum" sz="quarter" idx="11"/>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smtClean="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b="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824351"/>
            <a:ext cx="5486400" cy="39032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3528"/>
            <a:ext cx="8229600" cy="791130"/>
          </a:xfrm>
          <a:prstGeom prst="rect">
            <a:avLst/>
          </a:prstGeom>
        </p:spPr>
        <p:txBody>
          <a:bodyPr vert="horz" lIns="91440" tIns="45720" rIns="91440" bIns="45720" rtlCol="0" anchor="t" anchorCtr="0">
            <a:normAutofit/>
          </a:bodyPr>
          <a:lstStyle/>
          <a:p>
            <a:endParaRPr lang="en-US" dirty="0"/>
          </a:p>
        </p:txBody>
      </p:sp>
      <p:sp>
        <p:nvSpPr>
          <p:cNvPr id="3" name="Text Placeholder 2"/>
          <p:cNvSpPr>
            <a:spLocks noGrp="1"/>
          </p:cNvSpPr>
          <p:nvPr>
            <p:ph type="body" idx="1"/>
          </p:nvPr>
        </p:nvSpPr>
        <p:spPr>
          <a:xfrm>
            <a:off x="457200" y="1682126"/>
            <a:ext cx="8229600" cy="4444038"/>
          </a:xfrm>
          <a:prstGeom prst="rect">
            <a:avLst/>
          </a:prstGeom>
        </p:spPr>
        <p:txBody>
          <a:bodyPr vert="horz" lIns="91440" tIns="45720" rIns="91440" bIns="45720"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bg2"/>
                </a:solidFill>
                <a:latin typeface="Helvetica"/>
              </a:defRPr>
            </a:lvl1pPr>
          </a:lstStyle>
          <a:p>
            <a:r>
              <a:rPr lang="en-US" smtClean="0"/>
              <a:t>July 14, 2015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2"/>
                </a:solidFill>
                <a:latin typeface="Helvetica"/>
              </a:defRPr>
            </a:lvl1pPr>
          </a:lstStyle>
          <a:p>
            <a:r>
              <a:rPr lang="en-US" dirty="0" smtClean="0"/>
              <a:t>  </a:t>
            </a:r>
            <a:r>
              <a:rPr lang="en-US" dirty="0" err="1" smtClean="0"/>
              <a:t>www.eqlenergy.com</a:t>
            </a:r>
            <a:r>
              <a:rPr lang="en-US" dirty="0" smtClean="0"/>
              <a:t> / </a:t>
            </a:r>
            <a:fld id="{12D45922-CEAC-774E-9A6F-E70651D4482F}" type="slidenum">
              <a:rPr lang="en-US" smtClean="0"/>
              <a:pPr/>
              <a:t>‹#›</a:t>
            </a:fld>
            <a:endParaRPr lang="en-US" dirty="0"/>
          </a:p>
        </p:txBody>
      </p:sp>
      <p:pic>
        <p:nvPicPr>
          <p:cNvPr id="4" name="Picture 3" descr="EQL2.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985000" y="253528"/>
            <a:ext cx="1701799" cy="385044"/>
          </a:xfrm>
          <a:prstGeom prst="rect">
            <a:avLst/>
          </a:prstGeom>
        </p:spPr>
      </p:pic>
    </p:spTree>
  </p:cSld>
  <p:clrMap bg1="dk1" tx1="lt1" bg2="dk2" tx2="lt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4400" rtl="0" eaLnBrk="1" latinLnBrk="0" hangingPunct="1">
        <a:spcBef>
          <a:spcPct val="0"/>
        </a:spcBef>
        <a:buNone/>
        <a:defRPr sz="3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ts val="0"/>
        </a:spcBef>
        <a:spcAft>
          <a:spcPts val="1200"/>
        </a:spcAft>
        <a:buClrTx/>
        <a:buSzPct val="100000"/>
        <a:buFontTx/>
        <a:buBlip>
          <a:blip r:embed="rId12"/>
        </a:buBlip>
        <a:defRPr sz="2200" kern="1200" baseline="0">
          <a:solidFill>
            <a:schemeClr val="bg2"/>
          </a:solidFill>
          <a:latin typeface="Helvetica"/>
          <a:ea typeface="+mn-ea"/>
          <a:cs typeface="+mn-cs"/>
        </a:defRPr>
      </a:lvl1pPr>
      <a:lvl2pPr marL="742950" indent="-285750" algn="l" defTabSz="914400" rtl="0" eaLnBrk="1" latinLnBrk="0" hangingPunct="1">
        <a:lnSpc>
          <a:spcPct val="100000"/>
        </a:lnSpc>
        <a:spcBef>
          <a:spcPts val="0"/>
        </a:spcBef>
        <a:spcAft>
          <a:spcPts val="1200"/>
        </a:spcAft>
        <a:buClr>
          <a:schemeClr val="tx2"/>
        </a:buClr>
        <a:buSzPct val="80000"/>
        <a:buFont typeface="Arial" pitchFamily="34" charset="0"/>
        <a:buChar char="–"/>
        <a:defRPr sz="1800" kern="1200" baseline="0">
          <a:solidFill>
            <a:schemeClr val="bg2"/>
          </a:solidFill>
          <a:latin typeface="Helvetica"/>
          <a:ea typeface="+mn-ea"/>
          <a:cs typeface="+mn-cs"/>
        </a:defRPr>
      </a:lvl2pPr>
      <a:lvl3pPr marL="1143000" indent="-228600" algn="l" defTabSz="914400" rtl="0" eaLnBrk="1" latinLnBrk="0" hangingPunct="1">
        <a:lnSpc>
          <a:spcPct val="150000"/>
        </a:lnSpc>
        <a:spcBef>
          <a:spcPts val="0"/>
        </a:spcBef>
        <a:buClr>
          <a:schemeClr val="tx2"/>
        </a:buClr>
        <a:buSzPct val="80000"/>
        <a:buFont typeface="Arial" pitchFamily="34" charset="0"/>
        <a:buChar char="•"/>
        <a:defRPr sz="1200" kern="1200" baseline="0">
          <a:solidFill>
            <a:schemeClr val="bg2"/>
          </a:solidFill>
          <a:latin typeface="Helvetica"/>
          <a:ea typeface="+mn-ea"/>
          <a:cs typeface="+mn-cs"/>
        </a:defRPr>
      </a:lvl3pPr>
      <a:lvl4pPr marL="1600200" indent="-228600" algn="l" defTabSz="914400" rtl="0" eaLnBrk="1" latinLnBrk="0" hangingPunct="1">
        <a:lnSpc>
          <a:spcPct val="150000"/>
        </a:lnSpc>
        <a:spcBef>
          <a:spcPts val="0"/>
        </a:spcBef>
        <a:buClr>
          <a:schemeClr val="tx2"/>
        </a:buClr>
        <a:buSzPct val="80000"/>
        <a:buFont typeface="Arial" pitchFamily="34" charset="0"/>
        <a:buChar char="–"/>
        <a:defRPr sz="1200" kern="1200" baseline="0">
          <a:solidFill>
            <a:schemeClr val="bg2"/>
          </a:solidFill>
          <a:latin typeface="Helvetica"/>
          <a:ea typeface="+mn-ea"/>
          <a:cs typeface="+mn-cs"/>
        </a:defRPr>
      </a:lvl4pPr>
      <a:lvl5pPr marL="2057400" indent="-228600" algn="l" defTabSz="914400" rtl="0" eaLnBrk="1" latinLnBrk="0" hangingPunct="1">
        <a:lnSpc>
          <a:spcPct val="150000"/>
        </a:lnSpc>
        <a:spcBef>
          <a:spcPts val="0"/>
        </a:spcBef>
        <a:buClr>
          <a:schemeClr val="tx2"/>
        </a:buClr>
        <a:buSzPct val="80000"/>
        <a:buFont typeface="Arial" pitchFamily="34" charset="0"/>
        <a:buChar char="»"/>
        <a:defRPr sz="1200" kern="1200" baseline="0">
          <a:solidFill>
            <a:schemeClr val="bg2"/>
          </a:solidFill>
          <a:latin typeface="Helvetica"/>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0.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eqlenergy.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1258199"/>
            <a:ext cx="7340600" cy="1470025"/>
          </a:xfrm>
        </p:spPr>
        <p:txBody>
          <a:bodyPr>
            <a:normAutofit fontScale="90000"/>
          </a:bodyPr>
          <a:lstStyle/>
          <a:p>
            <a:pPr algn="l"/>
            <a:r>
              <a:rPr lang="en-US" dirty="0" smtClean="0">
                <a:solidFill>
                  <a:schemeClr val="tx2">
                    <a:lumMod val="75000"/>
                  </a:schemeClr>
                </a:solidFill>
              </a:rPr>
              <a:t>DER Opportunities in the Pacific Northwest</a:t>
            </a:r>
            <a:br>
              <a:rPr lang="en-US" dirty="0" smtClean="0">
                <a:solidFill>
                  <a:schemeClr val="tx2">
                    <a:lumMod val="75000"/>
                  </a:schemeClr>
                </a:solidFill>
              </a:rPr>
            </a:br>
            <a:endParaRPr lang="en-US" sz="2700" dirty="0">
              <a:solidFill>
                <a:schemeClr val="bg1"/>
              </a:solidFill>
            </a:endParaRPr>
          </a:p>
        </p:txBody>
      </p:sp>
      <p:sp>
        <p:nvSpPr>
          <p:cNvPr id="3" name="Subtitle 2"/>
          <p:cNvSpPr>
            <a:spLocks noGrp="1"/>
          </p:cNvSpPr>
          <p:nvPr>
            <p:ph type="subTitle" idx="1"/>
          </p:nvPr>
        </p:nvSpPr>
        <p:spPr>
          <a:xfrm>
            <a:off x="685800" y="3544469"/>
            <a:ext cx="6034399" cy="1988793"/>
          </a:xfrm>
        </p:spPr>
        <p:txBody>
          <a:bodyPr>
            <a:normAutofit fontScale="55000" lnSpcReduction="20000"/>
          </a:bodyPr>
          <a:lstStyle/>
          <a:p>
            <a:pPr algn="l"/>
            <a:r>
              <a:rPr lang="en-US" sz="5600" dirty="0" smtClean="0">
                <a:solidFill>
                  <a:srgbClr val="26251B"/>
                </a:solidFill>
                <a:latin typeface="+mj-lt"/>
              </a:rPr>
              <a:t>Ken Nichols</a:t>
            </a:r>
          </a:p>
          <a:p>
            <a:pPr algn="l"/>
            <a:r>
              <a:rPr lang="en-US" sz="5600" dirty="0">
                <a:solidFill>
                  <a:srgbClr val="26251B"/>
                </a:solidFill>
                <a:latin typeface="+mj-lt"/>
              </a:rPr>
              <a:t/>
            </a:r>
            <a:br>
              <a:rPr lang="en-US" sz="5600" dirty="0">
                <a:solidFill>
                  <a:srgbClr val="26251B"/>
                </a:solidFill>
                <a:latin typeface="+mj-lt"/>
              </a:rPr>
            </a:br>
            <a:r>
              <a:rPr lang="en-US" sz="5600" dirty="0">
                <a:solidFill>
                  <a:srgbClr val="26251B"/>
                </a:solidFill>
                <a:latin typeface="+mj-lt"/>
              </a:rPr>
              <a:t>ken@eqlenergy.com</a:t>
            </a:r>
            <a:br>
              <a:rPr lang="en-US" sz="5600" dirty="0">
                <a:solidFill>
                  <a:srgbClr val="26251B"/>
                </a:solidFill>
                <a:latin typeface="+mj-lt"/>
              </a:rPr>
            </a:br>
            <a:r>
              <a:rPr lang="en-US" sz="5600" dirty="0">
                <a:solidFill>
                  <a:srgbClr val="26251B"/>
                </a:solidFill>
                <a:latin typeface="+mj-lt"/>
              </a:rPr>
              <a:t>503-438-8223</a:t>
            </a:r>
            <a:endParaRPr lang="en-US" sz="5600" dirty="0">
              <a:latin typeface="+mj-lt"/>
            </a:endParaRPr>
          </a:p>
          <a:p>
            <a:pPr algn="l"/>
            <a:endParaRPr lang="en-US" dirty="0"/>
          </a:p>
        </p:txBody>
      </p:sp>
      <p:cxnSp>
        <p:nvCxnSpPr>
          <p:cNvPr id="10" name="Straight Connector 9"/>
          <p:cNvCxnSpPr/>
          <p:nvPr/>
        </p:nvCxnSpPr>
        <p:spPr>
          <a:xfrm>
            <a:off x="685800" y="3508014"/>
            <a:ext cx="7667187"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7329714" y="52614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687629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071033"/>
            <a:ext cx="7772400" cy="1362075"/>
          </a:xfrm>
        </p:spPr>
        <p:txBody>
          <a:bodyPr/>
          <a:lstStyle/>
          <a:p>
            <a:r>
              <a:rPr lang="en-US" dirty="0" smtClean="0"/>
              <a:t>Questions and Discussion</a:t>
            </a:r>
            <a:endParaRPr lang="en-US" dirty="0"/>
          </a:p>
        </p:txBody>
      </p:sp>
      <p:sp>
        <p:nvSpPr>
          <p:cNvPr id="4" name="Footer Placeholder 3"/>
          <p:cNvSpPr>
            <a:spLocks noGrp="1"/>
          </p:cNvSpPr>
          <p:nvPr>
            <p:ph type="ftr" sz="quarter" idx="3"/>
          </p:nvPr>
        </p:nvSpPr>
        <p:spPr/>
        <p:txBody>
          <a:bodyPr/>
          <a:lstStyle/>
          <a:p>
            <a:r>
              <a:rPr lang="en-US" smtClean="0"/>
              <a:t>July 14, 2015</a:t>
            </a:r>
            <a:endParaRPr lang="en-US" dirty="0"/>
          </a:p>
        </p:txBody>
      </p:sp>
      <p:sp>
        <p:nvSpPr>
          <p:cNvPr id="5" name="Slide Number Placeholder 4"/>
          <p:cNvSpPr>
            <a:spLocks noGrp="1"/>
          </p:cNvSpPr>
          <p:nvPr>
            <p:ph type="sldNum" sz="quarter" idx="4"/>
          </p:nvPr>
        </p:nvSpPr>
        <p:spPr/>
        <p:txBody>
          <a:bodyPr/>
          <a:lstStyle/>
          <a:p>
            <a:r>
              <a:rPr lang="en-US" smtClean="0"/>
              <a:t> www.eqlenergy.com / </a:t>
            </a:r>
            <a:fld id="{12D45922-CEAC-774E-9A6F-E70651D4482F}" type="slidenum">
              <a:rPr lang="en-US" smtClean="0"/>
              <a:pPr/>
              <a:t>10</a:t>
            </a:fld>
            <a:endParaRPr lang="en-US" dirty="0" smtClean="0"/>
          </a:p>
        </p:txBody>
      </p:sp>
    </p:spTree>
    <p:extLst>
      <p:ext uri="{BB962C8B-B14F-4D97-AF65-F5344CB8AC3E}">
        <p14:creationId xmlns:p14="http://schemas.microsoft.com/office/powerpoint/2010/main" val="33027693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4"/>
          </p:nvPr>
        </p:nvSpPr>
        <p:spPr/>
        <p:txBody>
          <a:bodyPr/>
          <a:lstStyle/>
          <a:p>
            <a:r>
              <a:rPr lang="en-US" dirty="0" smtClean="0">
                <a:solidFill>
                  <a:schemeClr val="bg1"/>
                </a:solidFill>
              </a:rPr>
              <a:t>  </a:t>
            </a:r>
            <a:r>
              <a:rPr lang="en-US" dirty="0" err="1" smtClean="0">
                <a:solidFill>
                  <a:schemeClr val="bg1"/>
                </a:solidFill>
              </a:rPr>
              <a:t>www.eqlenergy.com</a:t>
            </a:r>
            <a:r>
              <a:rPr lang="en-US" dirty="0" smtClean="0">
                <a:solidFill>
                  <a:schemeClr val="bg1"/>
                </a:solidFill>
              </a:rPr>
              <a:t> / </a:t>
            </a:r>
            <a:fld id="{12D45922-CEAC-774E-9A6F-E70651D4482F}" type="slidenum">
              <a:rPr lang="en-US" smtClean="0">
                <a:solidFill>
                  <a:schemeClr val="bg1"/>
                </a:solidFill>
              </a:rPr>
              <a:pPr/>
              <a:t>2</a:t>
            </a:fld>
            <a:endParaRPr lang="en-US" dirty="0">
              <a:solidFill>
                <a:schemeClr val="bg1"/>
              </a:solidFill>
            </a:endParaRPr>
          </a:p>
        </p:txBody>
      </p:sp>
      <p:sp>
        <p:nvSpPr>
          <p:cNvPr id="89" name="Title 1"/>
          <p:cNvSpPr txBox="1">
            <a:spLocks/>
          </p:cNvSpPr>
          <p:nvPr/>
        </p:nvSpPr>
        <p:spPr>
          <a:xfrm>
            <a:off x="501851" y="451901"/>
            <a:ext cx="6398109" cy="791130"/>
          </a:xfrm>
          <a:prstGeom prst="rect">
            <a:avLst/>
          </a:prstGeom>
        </p:spPr>
        <p:txBody>
          <a:bodyPr vert="horz" lIns="91440" tIns="45720" rIns="91440" bIns="45720" rtlCol="0" anchor="t">
            <a:normAutofit fontScale="85000" lnSpcReduction="20000"/>
          </a:bodyPr>
          <a:lstStyle>
            <a:lvl1pPr algn="ctr" defTabSz="914400" rtl="0" eaLnBrk="1" latinLnBrk="0" hangingPunct="1">
              <a:spcBef>
                <a:spcPct val="0"/>
              </a:spcBef>
              <a:buNone/>
              <a:defRPr sz="4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000" dirty="0" smtClean="0"/>
              <a:t>NPCC 7</a:t>
            </a:r>
            <a:r>
              <a:rPr lang="en-US" sz="3000" baseline="30000" dirty="0" smtClean="0"/>
              <a:t>th</a:t>
            </a:r>
            <a:r>
              <a:rPr lang="en-US" sz="3000" dirty="0" smtClean="0"/>
              <a:t> Plan 2021  </a:t>
            </a:r>
            <a:r>
              <a:rPr lang="en-US" sz="3000" dirty="0" smtClean="0"/>
              <a:t>Demand Response Winter </a:t>
            </a:r>
            <a:r>
              <a:rPr lang="en-US" sz="3000" dirty="0" smtClean="0"/>
              <a:t>600-1,000MW</a:t>
            </a:r>
            <a:endParaRPr lang="en-US" sz="3000" dirty="0"/>
          </a:p>
        </p:txBody>
      </p:sp>
      <p:sp>
        <p:nvSpPr>
          <p:cNvPr id="90" name="TextBox 89"/>
          <p:cNvSpPr txBox="1"/>
          <p:nvPr/>
        </p:nvSpPr>
        <p:spPr>
          <a:xfrm>
            <a:off x="1525480" y="6061384"/>
            <a:ext cx="6108147" cy="369332"/>
          </a:xfrm>
          <a:prstGeom prst="rect">
            <a:avLst/>
          </a:prstGeom>
          <a:noFill/>
        </p:spPr>
        <p:txBody>
          <a:bodyPr wrap="none" rtlCol="0">
            <a:spAutoFit/>
          </a:bodyPr>
          <a:lstStyle/>
          <a:p>
            <a:r>
              <a:rPr lang="en-US" dirty="0" smtClean="0">
                <a:solidFill>
                  <a:schemeClr val="bg1"/>
                </a:solidFill>
              </a:rPr>
              <a:t>Source: Northwest Power and Conservation Council, Mar. 2015</a:t>
            </a:r>
            <a:endParaRPr lang="en-US" dirty="0">
              <a:solidFill>
                <a:schemeClr val="bg1"/>
              </a:solidFill>
            </a:endParaRPr>
          </a:p>
        </p:txBody>
      </p:sp>
      <p:sp>
        <p:nvSpPr>
          <p:cNvPr id="91" name="object 3"/>
          <p:cNvSpPr/>
          <p:nvPr/>
        </p:nvSpPr>
        <p:spPr>
          <a:xfrm>
            <a:off x="1755371" y="4641272"/>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2" name="object 4"/>
          <p:cNvSpPr/>
          <p:nvPr/>
        </p:nvSpPr>
        <p:spPr>
          <a:xfrm>
            <a:off x="1755371" y="4154977"/>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3" name="object 5"/>
          <p:cNvSpPr/>
          <p:nvPr/>
        </p:nvSpPr>
        <p:spPr>
          <a:xfrm>
            <a:off x="1755371" y="3672839"/>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4" name="object 6"/>
          <p:cNvSpPr/>
          <p:nvPr/>
        </p:nvSpPr>
        <p:spPr>
          <a:xfrm>
            <a:off x="1755371" y="3186545"/>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5" name="object 7"/>
          <p:cNvSpPr/>
          <p:nvPr/>
        </p:nvSpPr>
        <p:spPr>
          <a:xfrm>
            <a:off x="1755371" y="2700250"/>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6" name="object 8"/>
          <p:cNvSpPr/>
          <p:nvPr/>
        </p:nvSpPr>
        <p:spPr>
          <a:xfrm>
            <a:off x="4279328" y="2218112"/>
            <a:ext cx="4209415" cy="0"/>
          </a:xfrm>
          <a:custGeom>
            <a:avLst/>
            <a:gdLst/>
            <a:ahLst/>
            <a:cxnLst/>
            <a:rect l="l" t="t" r="r" b="b"/>
            <a:pathLst>
              <a:path w="4209415">
                <a:moveTo>
                  <a:pt x="0" y="0"/>
                </a:moveTo>
                <a:lnTo>
                  <a:pt x="4209351" y="0"/>
                </a:lnTo>
              </a:path>
            </a:pathLst>
          </a:custGeom>
          <a:ln w="9524">
            <a:solidFill>
              <a:srgbClr val="989898"/>
            </a:solidFill>
          </a:ln>
        </p:spPr>
        <p:txBody>
          <a:bodyPr wrap="square" lIns="0" tIns="0" rIns="0" bIns="0" rtlCol="0"/>
          <a:lstStyle/>
          <a:p>
            <a:endParaRPr>
              <a:solidFill>
                <a:schemeClr val="bg1"/>
              </a:solidFill>
            </a:endParaRPr>
          </a:p>
        </p:txBody>
      </p:sp>
      <p:sp>
        <p:nvSpPr>
          <p:cNvPr id="97" name="object 9"/>
          <p:cNvSpPr/>
          <p:nvPr/>
        </p:nvSpPr>
        <p:spPr>
          <a:xfrm>
            <a:off x="1755371" y="2218112"/>
            <a:ext cx="78105" cy="0"/>
          </a:xfrm>
          <a:custGeom>
            <a:avLst/>
            <a:gdLst/>
            <a:ahLst/>
            <a:cxnLst/>
            <a:rect l="l" t="t" r="r" b="b"/>
            <a:pathLst>
              <a:path w="78105">
                <a:moveTo>
                  <a:pt x="0" y="0"/>
                </a:moveTo>
                <a:lnTo>
                  <a:pt x="78032" y="0"/>
                </a:lnTo>
              </a:path>
            </a:pathLst>
          </a:custGeom>
          <a:ln w="9524">
            <a:solidFill>
              <a:srgbClr val="989898"/>
            </a:solidFill>
          </a:ln>
        </p:spPr>
        <p:txBody>
          <a:bodyPr wrap="square" lIns="0" tIns="0" rIns="0" bIns="0" rtlCol="0"/>
          <a:lstStyle/>
          <a:p>
            <a:endParaRPr>
              <a:solidFill>
                <a:schemeClr val="bg1"/>
              </a:solidFill>
            </a:endParaRPr>
          </a:p>
        </p:txBody>
      </p:sp>
      <p:sp>
        <p:nvSpPr>
          <p:cNvPr id="98" name="object 10"/>
          <p:cNvSpPr/>
          <p:nvPr/>
        </p:nvSpPr>
        <p:spPr>
          <a:xfrm>
            <a:off x="1755371" y="1731818"/>
            <a:ext cx="6733540" cy="0"/>
          </a:xfrm>
          <a:custGeom>
            <a:avLst/>
            <a:gdLst/>
            <a:ahLst/>
            <a:cxnLst/>
            <a:rect l="l" t="t" r="r" b="b"/>
            <a:pathLst>
              <a:path w="6733540">
                <a:moveTo>
                  <a:pt x="0" y="0"/>
                </a:moveTo>
                <a:lnTo>
                  <a:pt x="6733308" y="0"/>
                </a:lnTo>
              </a:path>
            </a:pathLst>
          </a:custGeom>
          <a:ln w="9524">
            <a:solidFill>
              <a:srgbClr val="989898"/>
            </a:solidFill>
          </a:ln>
        </p:spPr>
        <p:txBody>
          <a:bodyPr wrap="square" lIns="0" tIns="0" rIns="0" bIns="0" rtlCol="0"/>
          <a:lstStyle/>
          <a:p>
            <a:endParaRPr>
              <a:solidFill>
                <a:schemeClr val="bg1"/>
              </a:solidFill>
            </a:endParaRPr>
          </a:p>
        </p:txBody>
      </p:sp>
      <p:sp>
        <p:nvSpPr>
          <p:cNvPr id="99" name="object 11"/>
          <p:cNvSpPr/>
          <p:nvPr/>
        </p:nvSpPr>
        <p:spPr>
          <a:xfrm>
            <a:off x="1753985" y="2194560"/>
            <a:ext cx="6741619" cy="2938548"/>
          </a:xfrm>
          <a:prstGeom prst="rect">
            <a:avLst/>
          </a:prstGeom>
          <a:blipFill>
            <a:blip r:embed="rId3" cstate="print"/>
            <a:stretch>
              <a:fillRect/>
            </a:stretch>
          </a:blipFill>
        </p:spPr>
        <p:txBody>
          <a:bodyPr wrap="square" lIns="0" tIns="0" rIns="0" bIns="0" rtlCol="0"/>
          <a:lstStyle/>
          <a:p>
            <a:endParaRPr>
              <a:solidFill>
                <a:schemeClr val="bg1"/>
              </a:solidFill>
            </a:endParaRPr>
          </a:p>
        </p:txBody>
      </p:sp>
      <p:sp>
        <p:nvSpPr>
          <p:cNvPr id="100" name="object 12"/>
          <p:cNvSpPr/>
          <p:nvPr/>
        </p:nvSpPr>
        <p:spPr>
          <a:xfrm>
            <a:off x="1753985" y="1882832"/>
            <a:ext cx="6741619" cy="3250276"/>
          </a:xfrm>
          <a:prstGeom prst="rect">
            <a:avLst/>
          </a:prstGeom>
          <a:blipFill>
            <a:blip r:embed="rId4" cstate="print"/>
            <a:stretch>
              <a:fillRect/>
            </a:stretch>
          </a:blipFill>
        </p:spPr>
        <p:txBody>
          <a:bodyPr wrap="square" lIns="0" tIns="0" rIns="0" bIns="0" rtlCol="0"/>
          <a:lstStyle/>
          <a:p>
            <a:endParaRPr>
              <a:solidFill>
                <a:schemeClr val="bg1"/>
              </a:solidFill>
            </a:endParaRPr>
          </a:p>
        </p:txBody>
      </p:sp>
      <p:sp>
        <p:nvSpPr>
          <p:cNvPr id="101" name="object 13"/>
          <p:cNvSpPr/>
          <p:nvPr/>
        </p:nvSpPr>
        <p:spPr>
          <a:xfrm>
            <a:off x="1753985" y="2207028"/>
            <a:ext cx="6741621" cy="2926080"/>
          </a:xfrm>
          <a:prstGeom prst="rect">
            <a:avLst/>
          </a:prstGeom>
          <a:blipFill>
            <a:blip r:embed="rId5" cstate="print"/>
            <a:stretch>
              <a:fillRect/>
            </a:stretch>
          </a:blipFill>
        </p:spPr>
        <p:txBody>
          <a:bodyPr wrap="square" lIns="0" tIns="0" rIns="0" bIns="0" rtlCol="0"/>
          <a:lstStyle/>
          <a:p>
            <a:endParaRPr>
              <a:solidFill>
                <a:schemeClr val="bg1"/>
              </a:solidFill>
            </a:endParaRPr>
          </a:p>
        </p:txBody>
      </p:sp>
      <p:sp>
        <p:nvSpPr>
          <p:cNvPr id="102" name="object 14"/>
          <p:cNvSpPr/>
          <p:nvPr/>
        </p:nvSpPr>
        <p:spPr>
          <a:xfrm>
            <a:off x="1753985" y="1895302"/>
            <a:ext cx="6741621" cy="3237806"/>
          </a:xfrm>
          <a:prstGeom prst="rect">
            <a:avLst/>
          </a:prstGeom>
          <a:blipFill>
            <a:blip r:embed="rId6" cstate="print"/>
            <a:stretch>
              <a:fillRect/>
            </a:stretch>
          </a:blipFill>
        </p:spPr>
        <p:txBody>
          <a:bodyPr wrap="square" lIns="0" tIns="0" rIns="0" bIns="0" rtlCol="0"/>
          <a:lstStyle/>
          <a:p>
            <a:endParaRPr>
              <a:solidFill>
                <a:schemeClr val="bg1"/>
              </a:solidFill>
            </a:endParaRPr>
          </a:p>
        </p:txBody>
      </p:sp>
      <p:sp>
        <p:nvSpPr>
          <p:cNvPr id="103" name="object 15"/>
          <p:cNvSpPr/>
          <p:nvPr/>
        </p:nvSpPr>
        <p:spPr>
          <a:xfrm>
            <a:off x="1756801" y="1732525"/>
            <a:ext cx="0" cy="3392804"/>
          </a:xfrm>
          <a:custGeom>
            <a:avLst/>
            <a:gdLst/>
            <a:ahLst/>
            <a:cxnLst/>
            <a:rect l="l" t="t" r="r" b="b"/>
            <a:pathLst>
              <a:path h="3392804">
                <a:moveTo>
                  <a:pt x="0" y="3392652"/>
                </a:moveTo>
                <a:lnTo>
                  <a:pt x="0" y="0"/>
                </a:lnTo>
              </a:path>
            </a:pathLst>
          </a:custGeom>
          <a:ln w="9524">
            <a:solidFill>
              <a:srgbClr val="989898"/>
            </a:solidFill>
          </a:ln>
        </p:spPr>
        <p:txBody>
          <a:bodyPr wrap="square" lIns="0" tIns="0" rIns="0" bIns="0" rtlCol="0"/>
          <a:lstStyle/>
          <a:p>
            <a:endParaRPr>
              <a:solidFill>
                <a:schemeClr val="bg1"/>
              </a:solidFill>
            </a:endParaRPr>
          </a:p>
        </p:txBody>
      </p:sp>
      <p:sp>
        <p:nvSpPr>
          <p:cNvPr id="104" name="object 16"/>
          <p:cNvSpPr/>
          <p:nvPr/>
        </p:nvSpPr>
        <p:spPr>
          <a:xfrm>
            <a:off x="1684712" y="5123410"/>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05" name="object 17"/>
          <p:cNvSpPr/>
          <p:nvPr/>
        </p:nvSpPr>
        <p:spPr>
          <a:xfrm>
            <a:off x="1684712" y="4641272"/>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06" name="object 18"/>
          <p:cNvSpPr/>
          <p:nvPr/>
        </p:nvSpPr>
        <p:spPr>
          <a:xfrm>
            <a:off x="1684712" y="4154977"/>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07" name="object 19"/>
          <p:cNvSpPr/>
          <p:nvPr/>
        </p:nvSpPr>
        <p:spPr>
          <a:xfrm>
            <a:off x="1684712" y="3672839"/>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08" name="object 20"/>
          <p:cNvSpPr/>
          <p:nvPr/>
        </p:nvSpPr>
        <p:spPr>
          <a:xfrm>
            <a:off x="1684712" y="3186545"/>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09" name="object 21"/>
          <p:cNvSpPr/>
          <p:nvPr/>
        </p:nvSpPr>
        <p:spPr>
          <a:xfrm>
            <a:off x="1684712" y="2700250"/>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10" name="object 22"/>
          <p:cNvSpPr/>
          <p:nvPr/>
        </p:nvSpPr>
        <p:spPr>
          <a:xfrm>
            <a:off x="1684712" y="2218112"/>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11" name="object 23"/>
          <p:cNvSpPr/>
          <p:nvPr/>
        </p:nvSpPr>
        <p:spPr>
          <a:xfrm>
            <a:off x="1684712" y="1731818"/>
            <a:ext cx="71120" cy="0"/>
          </a:xfrm>
          <a:custGeom>
            <a:avLst/>
            <a:gdLst/>
            <a:ahLst/>
            <a:cxnLst/>
            <a:rect l="l" t="t" r="r" b="b"/>
            <a:pathLst>
              <a:path w="71119">
                <a:moveTo>
                  <a:pt x="0" y="0"/>
                </a:moveTo>
                <a:lnTo>
                  <a:pt x="70658" y="0"/>
                </a:lnTo>
              </a:path>
            </a:pathLst>
          </a:custGeom>
          <a:ln w="9524">
            <a:solidFill>
              <a:srgbClr val="989898"/>
            </a:solidFill>
          </a:ln>
        </p:spPr>
        <p:txBody>
          <a:bodyPr wrap="square" lIns="0" tIns="0" rIns="0" bIns="0" rtlCol="0"/>
          <a:lstStyle/>
          <a:p>
            <a:endParaRPr>
              <a:solidFill>
                <a:schemeClr val="bg1"/>
              </a:solidFill>
            </a:endParaRPr>
          </a:p>
        </p:txBody>
      </p:sp>
      <p:sp>
        <p:nvSpPr>
          <p:cNvPr id="112" name="object 24"/>
          <p:cNvSpPr/>
          <p:nvPr/>
        </p:nvSpPr>
        <p:spPr>
          <a:xfrm>
            <a:off x="1756801" y="5125177"/>
            <a:ext cx="6732905" cy="0"/>
          </a:xfrm>
          <a:custGeom>
            <a:avLst/>
            <a:gdLst/>
            <a:ahLst/>
            <a:cxnLst/>
            <a:rect l="l" t="t" r="r" b="b"/>
            <a:pathLst>
              <a:path w="6732905">
                <a:moveTo>
                  <a:pt x="0" y="0"/>
                </a:moveTo>
                <a:lnTo>
                  <a:pt x="6732657" y="0"/>
                </a:lnTo>
              </a:path>
            </a:pathLst>
          </a:custGeom>
          <a:ln w="9524">
            <a:solidFill>
              <a:srgbClr val="989898"/>
            </a:solidFill>
          </a:ln>
        </p:spPr>
        <p:txBody>
          <a:bodyPr wrap="square" lIns="0" tIns="0" rIns="0" bIns="0" rtlCol="0"/>
          <a:lstStyle/>
          <a:p>
            <a:endParaRPr>
              <a:solidFill>
                <a:schemeClr val="bg1"/>
              </a:solidFill>
            </a:endParaRPr>
          </a:p>
        </p:txBody>
      </p:sp>
      <p:sp>
        <p:nvSpPr>
          <p:cNvPr id="113" name="object 25"/>
          <p:cNvSpPr/>
          <p:nvPr/>
        </p:nvSpPr>
        <p:spPr>
          <a:xfrm>
            <a:off x="1755371"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4" name="object 26"/>
          <p:cNvSpPr/>
          <p:nvPr/>
        </p:nvSpPr>
        <p:spPr>
          <a:xfrm>
            <a:off x="2092036"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5" name="object 27"/>
          <p:cNvSpPr/>
          <p:nvPr/>
        </p:nvSpPr>
        <p:spPr>
          <a:xfrm>
            <a:off x="2428702"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6" name="object 28"/>
          <p:cNvSpPr/>
          <p:nvPr/>
        </p:nvSpPr>
        <p:spPr>
          <a:xfrm>
            <a:off x="2765367"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7" name="object 29"/>
          <p:cNvSpPr/>
          <p:nvPr/>
        </p:nvSpPr>
        <p:spPr>
          <a:xfrm>
            <a:off x="3102033"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8" name="object 30"/>
          <p:cNvSpPr/>
          <p:nvPr/>
        </p:nvSpPr>
        <p:spPr>
          <a:xfrm>
            <a:off x="3438697"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19" name="object 31"/>
          <p:cNvSpPr/>
          <p:nvPr/>
        </p:nvSpPr>
        <p:spPr>
          <a:xfrm>
            <a:off x="3775364"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0" name="object 32"/>
          <p:cNvSpPr/>
          <p:nvPr/>
        </p:nvSpPr>
        <p:spPr>
          <a:xfrm>
            <a:off x="4112028"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1" name="object 33"/>
          <p:cNvSpPr/>
          <p:nvPr/>
        </p:nvSpPr>
        <p:spPr>
          <a:xfrm>
            <a:off x="4448695"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2" name="object 34"/>
          <p:cNvSpPr/>
          <p:nvPr/>
        </p:nvSpPr>
        <p:spPr>
          <a:xfrm>
            <a:off x="4785359"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3" name="object 35"/>
          <p:cNvSpPr/>
          <p:nvPr/>
        </p:nvSpPr>
        <p:spPr>
          <a:xfrm>
            <a:off x="5122024"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4" name="object 36"/>
          <p:cNvSpPr/>
          <p:nvPr/>
        </p:nvSpPr>
        <p:spPr>
          <a:xfrm>
            <a:off x="5458690"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5" name="object 37"/>
          <p:cNvSpPr/>
          <p:nvPr/>
        </p:nvSpPr>
        <p:spPr>
          <a:xfrm>
            <a:off x="5795355"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6" name="object 38"/>
          <p:cNvSpPr/>
          <p:nvPr/>
        </p:nvSpPr>
        <p:spPr>
          <a:xfrm>
            <a:off x="6132021"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7" name="object 39"/>
          <p:cNvSpPr/>
          <p:nvPr/>
        </p:nvSpPr>
        <p:spPr>
          <a:xfrm>
            <a:off x="6468686"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8" name="object 40"/>
          <p:cNvSpPr/>
          <p:nvPr/>
        </p:nvSpPr>
        <p:spPr>
          <a:xfrm>
            <a:off x="6805352"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29" name="object 41"/>
          <p:cNvSpPr/>
          <p:nvPr/>
        </p:nvSpPr>
        <p:spPr>
          <a:xfrm>
            <a:off x="7142017"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30" name="object 42"/>
          <p:cNvSpPr/>
          <p:nvPr/>
        </p:nvSpPr>
        <p:spPr>
          <a:xfrm>
            <a:off x="7478684"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31" name="object 43"/>
          <p:cNvSpPr/>
          <p:nvPr/>
        </p:nvSpPr>
        <p:spPr>
          <a:xfrm>
            <a:off x="7815348"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32" name="object 44"/>
          <p:cNvSpPr/>
          <p:nvPr/>
        </p:nvSpPr>
        <p:spPr>
          <a:xfrm>
            <a:off x="8152014"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33" name="object 45"/>
          <p:cNvSpPr/>
          <p:nvPr/>
        </p:nvSpPr>
        <p:spPr>
          <a:xfrm>
            <a:off x="8488679" y="5123410"/>
            <a:ext cx="0" cy="74295"/>
          </a:xfrm>
          <a:custGeom>
            <a:avLst/>
            <a:gdLst/>
            <a:ahLst/>
            <a:cxnLst/>
            <a:rect l="l" t="t" r="r" b="b"/>
            <a:pathLst>
              <a:path h="74295">
                <a:moveTo>
                  <a:pt x="0" y="0"/>
                </a:moveTo>
                <a:lnTo>
                  <a:pt x="0" y="74304"/>
                </a:lnTo>
              </a:path>
            </a:pathLst>
          </a:custGeom>
          <a:ln w="9524">
            <a:solidFill>
              <a:srgbClr val="989898"/>
            </a:solidFill>
          </a:ln>
        </p:spPr>
        <p:txBody>
          <a:bodyPr wrap="square" lIns="0" tIns="0" rIns="0" bIns="0" rtlCol="0"/>
          <a:lstStyle/>
          <a:p>
            <a:endParaRPr>
              <a:solidFill>
                <a:schemeClr val="bg1"/>
              </a:solidFill>
            </a:endParaRPr>
          </a:p>
        </p:txBody>
      </p:sp>
      <p:sp>
        <p:nvSpPr>
          <p:cNvPr id="134" name="object 46"/>
          <p:cNvSpPr txBox="1"/>
          <p:nvPr/>
        </p:nvSpPr>
        <p:spPr>
          <a:xfrm>
            <a:off x="959921" y="2602285"/>
            <a:ext cx="4390390" cy="3554819"/>
          </a:xfrm>
          <a:prstGeom prst="rect">
            <a:avLst/>
          </a:prstGeom>
        </p:spPr>
        <p:txBody>
          <a:bodyPr vert="horz" wrap="square" lIns="0" tIns="0" rIns="0" bIns="0" rtlCol="0">
            <a:spAutoFit/>
          </a:bodyPr>
          <a:lstStyle/>
          <a:p>
            <a:pPr marL="12700">
              <a:lnSpc>
                <a:spcPct val="100000"/>
              </a:lnSpc>
            </a:pPr>
            <a:r>
              <a:rPr sz="1800" spc="-5" dirty="0">
                <a:solidFill>
                  <a:schemeClr val="bg1"/>
                </a:solidFill>
                <a:latin typeface="Calibri"/>
                <a:cs typeface="Calibri"/>
              </a:rPr>
              <a:t>5</a:t>
            </a:r>
            <a:r>
              <a:rPr sz="1800" spc="-10" dirty="0">
                <a:solidFill>
                  <a:schemeClr val="bg1"/>
                </a:solidFill>
                <a:latin typeface="Calibri"/>
                <a:cs typeface="Calibri"/>
              </a:rPr>
              <a:t>,</a:t>
            </a:r>
            <a:r>
              <a:rPr sz="1800" spc="-5" dirty="0">
                <a:solidFill>
                  <a:schemeClr val="bg1"/>
                </a:solidFill>
                <a:latin typeface="Calibri"/>
                <a:cs typeface="Calibri"/>
              </a:rPr>
              <a:t>000</a:t>
            </a:r>
            <a:endParaRPr sz="1800" dirty="0">
              <a:solidFill>
                <a:schemeClr val="bg1"/>
              </a:solidFill>
              <a:latin typeface="Calibri"/>
              <a:cs typeface="Calibri"/>
            </a:endParaRPr>
          </a:p>
          <a:p>
            <a:pPr>
              <a:lnSpc>
                <a:spcPct val="100000"/>
              </a:lnSpc>
              <a:spcBef>
                <a:spcPts val="46"/>
              </a:spcBef>
            </a:pPr>
            <a:endParaRPr sz="1400" dirty="0">
              <a:solidFill>
                <a:schemeClr val="bg1"/>
              </a:solidFill>
              <a:latin typeface="Times New Roman"/>
              <a:cs typeface="Times New Roman"/>
            </a:endParaRPr>
          </a:p>
          <a:p>
            <a:pPr marL="12700">
              <a:lnSpc>
                <a:spcPct val="100000"/>
              </a:lnSpc>
            </a:pPr>
            <a:r>
              <a:rPr sz="1800" spc="-5" dirty="0">
                <a:solidFill>
                  <a:schemeClr val="bg1"/>
                </a:solidFill>
                <a:latin typeface="Calibri"/>
                <a:cs typeface="Calibri"/>
              </a:rPr>
              <a:t>4</a:t>
            </a:r>
            <a:r>
              <a:rPr sz="1800" spc="-10" dirty="0">
                <a:solidFill>
                  <a:schemeClr val="bg1"/>
                </a:solidFill>
                <a:latin typeface="Calibri"/>
                <a:cs typeface="Calibri"/>
              </a:rPr>
              <a:t>,</a:t>
            </a:r>
            <a:r>
              <a:rPr sz="1800" spc="-5" dirty="0">
                <a:solidFill>
                  <a:schemeClr val="bg1"/>
                </a:solidFill>
                <a:latin typeface="Calibri"/>
                <a:cs typeface="Calibri"/>
              </a:rPr>
              <a:t>000</a:t>
            </a:r>
            <a:endParaRPr sz="1800" dirty="0">
              <a:solidFill>
                <a:schemeClr val="bg1"/>
              </a:solidFill>
              <a:latin typeface="Calibri"/>
              <a:cs typeface="Calibri"/>
            </a:endParaRPr>
          </a:p>
          <a:p>
            <a:pPr>
              <a:lnSpc>
                <a:spcPct val="100000"/>
              </a:lnSpc>
              <a:spcBef>
                <a:spcPts val="46"/>
              </a:spcBef>
            </a:pPr>
            <a:endParaRPr sz="1400" dirty="0">
              <a:solidFill>
                <a:schemeClr val="bg1"/>
              </a:solidFill>
              <a:latin typeface="Times New Roman"/>
              <a:cs typeface="Times New Roman"/>
            </a:endParaRPr>
          </a:p>
          <a:p>
            <a:pPr marL="12700">
              <a:lnSpc>
                <a:spcPct val="100000"/>
              </a:lnSpc>
            </a:pPr>
            <a:r>
              <a:rPr sz="1800" spc="-5" dirty="0">
                <a:solidFill>
                  <a:schemeClr val="bg1"/>
                </a:solidFill>
                <a:latin typeface="Calibri"/>
                <a:cs typeface="Calibri"/>
              </a:rPr>
              <a:t>3</a:t>
            </a:r>
            <a:r>
              <a:rPr sz="1800" spc="-10" dirty="0">
                <a:solidFill>
                  <a:schemeClr val="bg1"/>
                </a:solidFill>
                <a:latin typeface="Calibri"/>
                <a:cs typeface="Calibri"/>
              </a:rPr>
              <a:t>,</a:t>
            </a:r>
            <a:r>
              <a:rPr sz="1800" spc="-5" dirty="0">
                <a:solidFill>
                  <a:schemeClr val="bg1"/>
                </a:solidFill>
                <a:latin typeface="Calibri"/>
                <a:cs typeface="Calibri"/>
              </a:rPr>
              <a:t>000</a:t>
            </a:r>
            <a:endParaRPr sz="1800" dirty="0">
              <a:solidFill>
                <a:schemeClr val="bg1"/>
              </a:solidFill>
              <a:latin typeface="Calibri"/>
              <a:cs typeface="Calibri"/>
            </a:endParaRPr>
          </a:p>
          <a:p>
            <a:pPr>
              <a:lnSpc>
                <a:spcPct val="100000"/>
              </a:lnSpc>
              <a:spcBef>
                <a:spcPts val="46"/>
              </a:spcBef>
            </a:pPr>
            <a:endParaRPr sz="1400" dirty="0">
              <a:solidFill>
                <a:schemeClr val="bg1"/>
              </a:solidFill>
              <a:latin typeface="Times New Roman"/>
              <a:cs typeface="Times New Roman"/>
            </a:endParaRPr>
          </a:p>
          <a:p>
            <a:pPr marL="12700">
              <a:lnSpc>
                <a:spcPct val="100000"/>
              </a:lnSpc>
            </a:pPr>
            <a:r>
              <a:rPr sz="1800" spc="-5" dirty="0">
                <a:solidFill>
                  <a:schemeClr val="bg1"/>
                </a:solidFill>
                <a:latin typeface="Calibri"/>
                <a:cs typeface="Calibri"/>
              </a:rPr>
              <a:t>2</a:t>
            </a:r>
            <a:r>
              <a:rPr sz="1800" spc="-10" dirty="0">
                <a:solidFill>
                  <a:schemeClr val="bg1"/>
                </a:solidFill>
                <a:latin typeface="Calibri"/>
                <a:cs typeface="Calibri"/>
              </a:rPr>
              <a:t>,</a:t>
            </a:r>
            <a:r>
              <a:rPr sz="1800" spc="-5" dirty="0">
                <a:solidFill>
                  <a:schemeClr val="bg1"/>
                </a:solidFill>
                <a:latin typeface="Calibri"/>
                <a:cs typeface="Calibri"/>
              </a:rPr>
              <a:t>000</a:t>
            </a:r>
            <a:endParaRPr sz="1800" dirty="0">
              <a:solidFill>
                <a:schemeClr val="bg1"/>
              </a:solidFill>
              <a:latin typeface="Calibri"/>
              <a:cs typeface="Calibri"/>
            </a:endParaRPr>
          </a:p>
          <a:p>
            <a:pPr>
              <a:lnSpc>
                <a:spcPct val="100000"/>
              </a:lnSpc>
              <a:spcBef>
                <a:spcPts val="46"/>
              </a:spcBef>
            </a:pPr>
            <a:endParaRPr sz="1400" dirty="0">
              <a:solidFill>
                <a:schemeClr val="bg1"/>
              </a:solidFill>
              <a:latin typeface="Times New Roman"/>
              <a:cs typeface="Times New Roman"/>
            </a:endParaRPr>
          </a:p>
          <a:p>
            <a:pPr marL="12700">
              <a:lnSpc>
                <a:spcPct val="100000"/>
              </a:lnSpc>
            </a:pPr>
            <a:r>
              <a:rPr sz="1800" spc="-5" dirty="0">
                <a:solidFill>
                  <a:schemeClr val="bg1"/>
                </a:solidFill>
                <a:latin typeface="Calibri"/>
                <a:cs typeface="Calibri"/>
              </a:rPr>
              <a:t>1</a:t>
            </a:r>
            <a:r>
              <a:rPr sz="1800" spc="-10" dirty="0">
                <a:solidFill>
                  <a:schemeClr val="bg1"/>
                </a:solidFill>
                <a:latin typeface="Calibri"/>
                <a:cs typeface="Calibri"/>
              </a:rPr>
              <a:t>,</a:t>
            </a:r>
            <a:r>
              <a:rPr sz="1800" spc="-5" dirty="0">
                <a:solidFill>
                  <a:schemeClr val="bg1"/>
                </a:solidFill>
                <a:latin typeface="Calibri"/>
                <a:cs typeface="Calibri"/>
              </a:rPr>
              <a:t>000</a:t>
            </a:r>
            <a:endParaRPr sz="1800" dirty="0">
              <a:solidFill>
                <a:schemeClr val="bg1"/>
              </a:solidFill>
              <a:latin typeface="Calibri"/>
              <a:cs typeface="Calibri"/>
            </a:endParaRPr>
          </a:p>
          <a:p>
            <a:pPr>
              <a:lnSpc>
                <a:spcPct val="100000"/>
              </a:lnSpc>
              <a:spcBef>
                <a:spcPts val="46"/>
              </a:spcBef>
            </a:pPr>
            <a:endParaRPr sz="1400" dirty="0">
              <a:solidFill>
                <a:schemeClr val="bg1"/>
              </a:solidFill>
              <a:latin typeface="Times New Roman"/>
              <a:cs typeface="Times New Roman"/>
            </a:endParaRPr>
          </a:p>
          <a:p>
            <a:pPr marL="359410">
              <a:lnSpc>
                <a:spcPct val="100000"/>
              </a:lnSpc>
            </a:pPr>
            <a:r>
              <a:rPr sz="1800" spc="-370" dirty="0">
                <a:solidFill>
                  <a:schemeClr val="bg1"/>
                </a:solidFill>
                <a:latin typeface="Calibri"/>
                <a:cs typeface="Calibri"/>
              </a:rPr>
              <a:t>-­‐</a:t>
            </a:r>
            <a:endParaRPr sz="1800" dirty="0">
              <a:solidFill>
                <a:schemeClr val="bg1"/>
              </a:solidFill>
              <a:latin typeface="Calibri"/>
              <a:cs typeface="Calibri"/>
            </a:endParaRPr>
          </a:p>
          <a:p>
            <a:pPr>
              <a:lnSpc>
                <a:spcPct val="100000"/>
              </a:lnSpc>
            </a:pPr>
            <a:endParaRPr sz="1800" dirty="0">
              <a:solidFill>
                <a:schemeClr val="bg1"/>
              </a:solidFill>
              <a:latin typeface="Times New Roman"/>
              <a:cs typeface="Times New Roman"/>
            </a:endParaRPr>
          </a:p>
          <a:p>
            <a:pPr>
              <a:lnSpc>
                <a:spcPct val="100000"/>
              </a:lnSpc>
              <a:spcBef>
                <a:spcPts val="36"/>
              </a:spcBef>
            </a:pPr>
            <a:endParaRPr sz="1700" dirty="0">
              <a:solidFill>
                <a:schemeClr val="bg1"/>
              </a:solidFill>
              <a:latin typeface="Times New Roman"/>
              <a:cs typeface="Times New Roman"/>
            </a:endParaRPr>
          </a:p>
          <a:p>
            <a:pPr marR="5080" algn="r">
              <a:lnSpc>
                <a:spcPct val="100000"/>
              </a:lnSpc>
            </a:pPr>
            <a:r>
              <a:rPr sz="1800" b="1" dirty="0">
                <a:solidFill>
                  <a:schemeClr val="bg1"/>
                </a:solidFill>
                <a:latin typeface="Calibri"/>
                <a:cs typeface="Calibri"/>
              </a:rPr>
              <a:t>Ye</a:t>
            </a:r>
            <a:r>
              <a:rPr sz="1800" b="1" spc="-5" dirty="0">
                <a:solidFill>
                  <a:schemeClr val="bg1"/>
                </a:solidFill>
                <a:latin typeface="Calibri"/>
                <a:cs typeface="Calibri"/>
              </a:rPr>
              <a:t>ar</a:t>
            </a:r>
            <a:endParaRPr sz="1800" dirty="0">
              <a:solidFill>
                <a:schemeClr val="bg1"/>
              </a:solidFill>
              <a:latin typeface="Calibri"/>
              <a:cs typeface="Calibri"/>
            </a:endParaRPr>
          </a:p>
        </p:txBody>
      </p:sp>
      <p:sp>
        <p:nvSpPr>
          <p:cNvPr id="135" name="object 47"/>
          <p:cNvSpPr txBox="1"/>
          <p:nvPr/>
        </p:nvSpPr>
        <p:spPr>
          <a:xfrm>
            <a:off x="959921" y="2117622"/>
            <a:ext cx="546735" cy="276999"/>
          </a:xfrm>
          <a:prstGeom prst="rect">
            <a:avLst/>
          </a:prstGeom>
        </p:spPr>
        <p:txBody>
          <a:bodyPr vert="horz" wrap="square" lIns="0" tIns="0" rIns="0" bIns="0" rtlCol="0">
            <a:spAutoFit/>
          </a:bodyPr>
          <a:lstStyle/>
          <a:p>
            <a:pPr marL="12700">
              <a:lnSpc>
                <a:spcPct val="100000"/>
              </a:lnSpc>
            </a:pPr>
            <a:r>
              <a:rPr sz="1800" spc="-5" dirty="0">
                <a:solidFill>
                  <a:schemeClr val="bg1"/>
                </a:solidFill>
                <a:latin typeface="Calibri"/>
                <a:cs typeface="Calibri"/>
              </a:rPr>
              <a:t>6</a:t>
            </a:r>
            <a:r>
              <a:rPr sz="1800" spc="-10" dirty="0">
                <a:solidFill>
                  <a:schemeClr val="bg1"/>
                </a:solidFill>
                <a:latin typeface="Calibri"/>
                <a:cs typeface="Calibri"/>
              </a:rPr>
              <a:t>,</a:t>
            </a:r>
            <a:r>
              <a:rPr sz="1800" spc="-5" dirty="0">
                <a:solidFill>
                  <a:schemeClr val="bg1"/>
                </a:solidFill>
                <a:latin typeface="Calibri"/>
                <a:cs typeface="Calibri"/>
              </a:rPr>
              <a:t>000</a:t>
            </a:r>
            <a:endParaRPr sz="1800">
              <a:solidFill>
                <a:schemeClr val="bg1"/>
              </a:solidFill>
              <a:latin typeface="Calibri"/>
              <a:cs typeface="Calibri"/>
            </a:endParaRPr>
          </a:p>
        </p:txBody>
      </p:sp>
      <p:sp>
        <p:nvSpPr>
          <p:cNvPr id="136" name="object 48"/>
          <p:cNvSpPr txBox="1"/>
          <p:nvPr/>
        </p:nvSpPr>
        <p:spPr>
          <a:xfrm>
            <a:off x="959921" y="1632957"/>
            <a:ext cx="546735" cy="276999"/>
          </a:xfrm>
          <a:prstGeom prst="rect">
            <a:avLst/>
          </a:prstGeom>
        </p:spPr>
        <p:txBody>
          <a:bodyPr vert="horz" wrap="square" lIns="0" tIns="0" rIns="0" bIns="0" rtlCol="0">
            <a:spAutoFit/>
          </a:bodyPr>
          <a:lstStyle/>
          <a:p>
            <a:pPr marL="12700">
              <a:lnSpc>
                <a:spcPct val="100000"/>
              </a:lnSpc>
            </a:pPr>
            <a:r>
              <a:rPr sz="1800" spc="-5" dirty="0">
                <a:solidFill>
                  <a:schemeClr val="bg1"/>
                </a:solidFill>
                <a:latin typeface="Calibri"/>
                <a:cs typeface="Calibri"/>
              </a:rPr>
              <a:t>7</a:t>
            </a:r>
            <a:r>
              <a:rPr sz="1800" spc="-10" dirty="0">
                <a:solidFill>
                  <a:schemeClr val="bg1"/>
                </a:solidFill>
                <a:latin typeface="Calibri"/>
                <a:cs typeface="Calibri"/>
              </a:rPr>
              <a:t>,</a:t>
            </a:r>
            <a:r>
              <a:rPr sz="1800" spc="-5" dirty="0">
                <a:solidFill>
                  <a:schemeClr val="bg1"/>
                </a:solidFill>
                <a:latin typeface="Calibri"/>
                <a:cs typeface="Calibri"/>
              </a:rPr>
              <a:t>000</a:t>
            </a:r>
            <a:endParaRPr sz="1800">
              <a:solidFill>
                <a:schemeClr val="bg1"/>
              </a:solidFill>
              <a:latin typeface="Calibri"/>
              <a:cs typeface="Calibri"/>
            </a:endParaRPr>
          </a:p>
        </p:txBody>
      </p:sp>
      <p:sp>
        <p:nvSpPr>
          <p:cNvPr id="137" name="object 49"/>
          <p:cNvSpPr txBox="1"/>
          <p:nvPr/>
        </p:nvSpPr>
        <p:spPr>
          <a:xfrm>
            <a:off x="1657233" y="5257436"/>
            <a:ext cx="7099379" cy="489584"/>
          </a:xfrm>
          <a:prstGeom prst="rect">
            <a:avLst/>
          </a:prstGeom>
        </p:spPr>
        <p:txBody>
          <a:bodyPr vert="vert270" wrap="square" lIns="0" tIns="0" rIns="0" bIns="0" rtlCol="0">
            <a:spAutoFit/>
          </a:bodyPr>
          <a:lstStyle/>
          <a:p>
            <a:pPr marL="12700">
              <a:lnSpc>
                <a:spcPct val="100000"/>
              </a:lnSpc>
            </a:pPr>
            <a:r>
              <a:rPr sz="1800" dirty="0">
                <a:solidFill>
                  <a:schemeClr val="bg1"/>
                </a:solidFill>
                <a:latin typeface="Calibri"/>
                <a:cs typeface="Calibri"/>
              </a:rPr>
              <a:t>2015</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2016</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2017</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2018</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2019</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2020</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2021</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2022</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2023</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2024</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2025</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2026</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2027</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2028</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2029</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2030</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2031</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2032</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2033</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2034</a:t>
            </a:r>
            <a:endParaRPr sz="1800">
              <a:solidFill>
                <a:schemeClr val="bg1"/>
              </a:solidFill>
              <a:latin typeface="Calibri"/>
              <a:cs typeface="Calibri"/>
            </a:endParaRPr>
          </a:p>
          <a:p>
            <a:pPr marL="12700">
              <a:lnSpc>
                <a:spcPct val="100000"/>
              </a:lnSpc>
              <a:spcBef>
                <a:spcPts val="490"/>
              </a:spcBef>
            </a:pPr>
            <a:r>
              <a:rPr sz="1800" dirty="0">
                <a:solidFill>
                  <a:schemeClr val="bg1"/>
                </a:solidFill>
                <a:latin typeface="Calibri"/>
                <a:cs typeface="Calibri"/>
              </a:rPr>
              <a:t>2035</a:t>
            </a:r>
            <a:endParaRPr sz="1800">
              <a:solidFill>
                <a:schemeClr val="bg1"/>
              </a:solidFill>
              <a:latin typeface="Calibri"/>
              <a:cs typeface="Calibri"/>
            </a:endParaRPr>
          </a:p>
        </p:txBody>
      </p:sp>
      <p:sp>
        <p:nvSpPr>
          <p:cNvPr id="138" name="object 50"/>
          <p:cNvSpPr txBox="1"/>
          <p:nvPr/>
        </p:nvSpPr>
        <p:spPr>
          <a:xfrm>
            <a:off x="639757" y="3990176"/>
            <a:ext cx="276999" cy="1104265"/>
          </a:xfrm>
          <a:prstGeom prst="rect">
            <a:avLst/>
          </a:prstGeom>
        </p:spPr>
        <p:txBody>
          <a:bodyPr vert="vert270" wrap="square" lIns="0" tIns="0" rIns="0" bIns="0" rtlCol="0">
            <a:spAutoFit/>
          </a:bodyPr>
          <a:lstStyle/>
          <a:p>
            <a:pPr marL="12700">
              <a:lnSpc>
                <a:spcPct val="100000"/>
              </a:lnSpc>
            </a:pPr>
            <a:r>
              <a:rPr lang="en-US" sz="1800" b="1" dirty="0" smtClean="0">
                <a:solidFill>
                  <a:schemeClr val="bg1"/>
                </a:solidFill>
                <a:latin typeface="Calibri"/>
                <a:cs typeface="Calibri"/>
              </a:rPr>
              <a:t>Cumulativ</a:t>
            </a:r>
            <a:r>
              <a:rPr sz="1800" b="1" dirty="0" smtClean="0">
                <a:solidFill>
                  <a:schemeClr val="bg1"/>
                </a:solidFill>
                <a:latin typeface="Calibri"/>
                <a:cs typeface="Calibri"/>
              </a:rPr>
              <a:t>e</a:t>
            </a:r>
            <a:endParaRPr sz="1800" dirty="0">
              <a:solidFill>
                <a:schemeClr val="bg1"/>
              </a:solidFill>
              <a:latin typeface="Calibri"/>
              <a:cs typeface="Calibri"/>
            </a:endParaRPr>
          </a:p>
        </p:txBody>
      </p:sp>
      <p:sp>
        <p:nvSpPr>
          <p:cNvPr id="139" name="object 51"/>
          <p:cNvSpPr txBox="1"/>
          <p:nvPr/>
        </p:nvSpPr>
        <p:spPr>
          <a:xfrm>
            <a:off x="639757" y="1763725"/>
            <a:ext cx="276999" cy="2148840"/>
          </a:xfrm>
          <a:prstGeom prst="rect">
            <a:avLst/>
          </a:prstGeom>
        </p:spPr>
        <p:txBody>
          <a:bodyPr vert="vert270" wrap="square" lIns="0" tIns="0" rIns="0" bIns="0" rtlCol="0">
            <a:spAutoFit/>
          </a:bodyPr>
          <a:lstStyle/>
          <a:p>
            <a:pPr marL="12700">
              <a:lnSpc>
                <a:spcPct val="100000"/>
              </a:lnSpc>
            </a:pPr>
            <a:r>
              <a:rPr sz="1800" b="1" dirty="0">
                <a:solidFill>
                  <a:schemeClr val="bg1"/>
                </a:solidFill>
                <a:latin typeface="Calibri"/>
                <a:cs typeface="Calibri"/>
              </a:rPr>
              <a:t>Winter Capacity (MW)</a:t>
            </a:r>
            <a:endParaRPr sz="1800">
              <a:solidFill>
                <a:schemeClr val="bg1"/>
              </a:solidFill>
              <a:latin typeface="Calibri"/>
              <a:cs typeface="Calibri"/>
            </a:endParaRPr>
          </a:p>
        </p:txBody>
      </p:sp>
      <p:sp>
        <p:nvSpPr>
          <p:cNvPr id="140" name="object 52"/>
          <p:cNvSpPr/>
          <p:nvPr/>
        </p:nvSpPr>
        <p:spPr>
          <a:xfrm>
            <a:off x="1833403" y="1764412"/>
            <a:ext cx="2446020" cy="826135"/>
          </a:xfrm>
          <a:custGeom>
            <a:avLst/>
            <a:gdLst/>
            <a:ahLst/>
            <a:cxnLst/>
            <a:rect l="l" t="t" r="r" b="b"/>
            <a:pathLst>
              <a:path w="2446020" h="826135">
                <a:moveTo>
                  <a:pt x="0" y="0"/>
                </a:moveTo>
                <a:lnTo>
                  <a:pt x="2445924" y="0"/>
                </a:lnTo>
                <a:lnTo>
                  <a:pt x="2445924" y="825762"/>
                </a:lnTo>
                <a:lnTo>
                  <a:pt x="0" y="825762"/>
                </a:lnTo>
                <a:lnTo>
                  <a:pt x="0" y="0"/>
                </a:lnTo>
                <a:close/>
              </a:path>
            </a:pathLst>
          </a:custGeom>
          <a:solidFill>
            <a:srgbClr val="FFFFFF"/>
          </a:solidFill>
        </p:spPr>
        <p:txBody>
          <a:bodyPr wrap="square" lIns="0" tIns="0" rIns="0" bIns="0" rtlCol="0"/>
          <a:lstStyle/>
          <a:p>
            <a:endParaRPr>
              <a:solidFill>
                <a:schemeClr val="bg1"/>
              </a:solidFill>
            </a:endParaRPr>
          </a:p>
        </p:txBody>
      </p:sp>
      <p:sp>
        <p:nvSpPr>
          <p:cNvPr id="141" name="object 53"/>
          <p:cNvSpPr/>
          <p:nvPr/>
        </p:nvSpPr>
        <p:spPr>
          <a:xfrm>
            <a:off x="1833403" y="1764412"/>
            <a:ext cx="2446020" cy="826135"/>
          </a:xfrm>
          <a:custGeom>
            <a:avLst/>
            <a:gdLst/>
            <a:ahLst/>
            <a:cxnLst/>
            <a:rect l="l" t="t" r="r" b="b"/>
            <a:pathLst>
              <a:path w="2446020" h="826135">
                <a:moveTo>
                  <a:pt x="0" y="0"/>
                </a:moveTo>
                <a:lnTo>
                  <a:pt x="2445923" y="0"/>
                </a:lnTo>
                <a:lnTo>
                  <a:pt x="2445923" y="825762"/>
                </a:lnTo>
                <a:lnTo>
                  <a:pt x="0" y="825762"/>
                </a:lnTo>
                <a:lnTo>
                  <a:pt x="0" y="0"/>
                </a:lnTo>
                <a:close/>
              </a:path>
            </a:pathLst>
          </a:custGeom>
          <a:ln w="25399">
            <a:solidFill>
              <a:srgbClr val="000000"/>
            </a:solidFill>
          </a:ln>
        </p:spPr>
        <p:txBody>
          <a:bodyPr wrap="square" lIns="0" tIns="0" rIns="0" bIns="0" rtlCol="0"/>
          <a:lstStyle/>
          <a:p>
            <a:endParaRPr>
              <a:solidFill>
                <a:schemeClr val="bg1"/>
              </a:solidFill>
            </a:endParaRPr>
          </a:p>
        </p:txBody>
      </p:sp>
      <p:sp>
        <p:nvSpPr>
          <p:cNvPr id="142" name="object 54"/>
          <p:cNvSpPr/>
          <p:nvPr/>
        </p:nvSpPr>
        <p:spPr>
          <a:xfrm>
            <a:off x="2107275" y="1899458"/>
            <a:ext cx="145472" cy="145472"/>
          </a:xfrm>
          <a:prstGeom prst="rect">
            <a:avLst/>
          </a:prstGeom>
          <a:blipFill>
            <a:blip r:embed="rId7" cstate="print"/>
            <a:stretch>
              <a:fillRect/>
            </a:stretch>
          </a:blipFill>
        </p:spPr>
        <p:txBody>
          <a:bodyPr wrap="square" lIns="0" tIns="0" rIns="0" bIns="0" rtlCol="0"/>
          <a:lstStyle/>
          <a:p>
            <a:endParaRPr>
              <a:solidFill>
                <a:schemeClr val="bg1"/>
              </a:solidFill>
            </a:endParaRPr>
          </a:p>
        </p:txBody>
      </p:sp>
      <p:sp>
        <p:nvSpPr>
          <p:cNvPr id="143" name="object 55"/>
          <p:cNvSpPr/>
          <p:nvPr/>
        </p:nvSpPr>
        <p:spPr>
          <a:xfrm>
            <a:off x="2107275" y="2310938"/>
            <a:ext cx="145472" cy="145472"/>
          </a:xfrm>
          <a:prstGeom prst="rect">
            <a:avLst/>
          </a:prstGeom>
          <a:blipFill>
            <a:blip r:embed="rId8" cstate="print"/>
            <a:stretch>
              <a:fillRect/>
            </a:stretch>
          </a:blipFill>
        </p:spPr>
        <p:txBody>
          <a:bodyPr wrap="square" lIns="0" tIns="0" rIns="0" bIns="0" rtlCol="0"/>
          <a:lstStyle/>
          <a:p>
            <a:endParaRPr>
              <a:solidFill>
                <a:schemeClr val="bg1"/>
              </a:solidFill>
            </a:endParaRPr>
          </a:p>
        </p:txBody>
      </p:sp>
      <p:sp>
        <p:nvSpPr>
          <p:cNvPr id="144" name="object 56"/>
          <p:cNvSpPr txBox="1"/>
          <p:nvPr/>
        </p:nvSpPr>
        <p:spPr>
          <a:xfrm>
            <a:off x="2284348" y="1733090"/>
            <a:ext cx="1755139" cy="836511"/>
          </a:xfrm>
          <a:prstGeom prst="rect">
            <a:avLst/>
          </a:prstGeom>
        </p:spPr>
        <p:txBody>
          <a:bodyPr vert="horz" wrap="square" lIns="0" tIns="0" rIns="0" bIns="0" rtlCol="0">
            <a:spAutoFit/>
          </a:bodyPr>
          <a:lstStyle/>
          <a:p>
            <a:pPr marL="12700" marR="5080">
              <a:lnSpc>
                <a:spcPct val="150500"/>
              </a:lnSpc>
            </a:pPr>
            <a:r>
              <a:rPr sz="1800" dirty="0">
                <a:solidFill>
                  <a:schemeClr val="bg1"/>
                </a:solidFill>
                <a:latin typeface="Calibri"/>
                <a:cs typeface="Calibri"/>
              </a:rPr>
              <a:t>D</a:t>
            </a:r>
            <a:r>
              <a:rPr sz="1800" spc="-5" dirty="0">
                <a:solidFill>
                  <a:schemeClr val="bg1"/>
                </a:solidFill>
                <a:latin typeface="Calibri"/>
                <a:cs typeface="Calibri"/>
              </a:rPr>
              <a:t>em</a:t>
            </a:r>
            <a:r>
              <a:rPr sz="1800" dirty="0">
                <a:solidFill>
                  <a:schemeClr val="bg1"/>
                </a:solidFill>
                <a:latin typeface="Calibri"/>
                <a:cs typeface="Calibri"/>
              </a:rPr>
              <a:t>and </a:t>
            </a:r>
            <a:r>
              <a:rPr sz="1800" spc="-5" dirty="0">
                <a:solidFill>
                  <a:schemeClr val="bg1"/>
                </a:solidFill>
                <a:latin typeface="Calibri"/>
                <a:cs typeface="Calibri"/>
              </a:rPr>
              <a:t>Re</a:t>
            </a:r>
            <a:r>
              <a:rPr sz="1800" dirty="0">
                <a:solidFill>
                  <a:schemeClr val="bg1"/>
                </a:solidFill>
                <a:latin typeface="Calibri"/>
                <a:cs typeface="Calibri"/>
              </a:rPr>
              <a:t>spons</a:t>
            </a:r>
            <a:r>
              <a:rPr sz="1800" spc="-5" dirty="0">
                <a:solidFill>
                  <a:schemeClr val="bg1"/>
                </a:solidFill>
                <a:latin typeface="Calibri"/>
                <a:cs typeface="Calibri"/>
              </a:rPr>
              <a:t>e </a:t>
            </a:r>
            <a:r>
              <a:rPr sz="1800" dirty="0" smtClean="0">
                <a:solidFill>
                  <a:schemeClr val="bg1"/>
                </a:solidFill>
                <a:latin typeface="Calibri"/>
                <a:cs typeface="Calibri"/>
              </a:rPr>
              <a:t>Cons</a:t>
            </a:r>
            <a:r>
              <a:rPr sz="1800" spc="-5" dirty="0" smtClean="0">
                <a:solidFill>
                  <a:schemeClr val="bg1"/>
                </a:solidFill>
                <a:latin typeface="Calibri"/>
                <a:cs typeface="Calibri"/>
              </a:rPr>
              <a:t>erv</a:t>
            </a:r>
            <a:r>
              <a:rPr sz="1800" spc="-20" dirty="0" smtClean="0">
                <a:solidFill>
                  <a:schemeClr val="bg1"/>
                </a:solidFill>
                <a:latin typeface="Calibri"/>
                <a:cs typeface="Calibri"/>
              </a:rPr>
              <a:t>a</a:t>
            </a:r>
            <a:r>
              <a:rPr lang="en-US" sz="1800" spc="-20" dirty="0" smtClean="0">
                <a:solidFill>
                  <a:schemeClr val="bg1"/>
                </a:solidFill>
                <a:latin typeface="Calibri"/>
                <a:cs typeface="Calibri"/>
              </a:rPr>
              <a:t>tion</a:t>
            </a:r>
            <a:endParaRPr sz="1800" dirty="0">
              <a:solidFill>
                <a:schemeClr val="bg1"/>
              </a:solidFill>
              <a:latin typeface="Calibri"/>
              <a:cs typeface="Calibri"/>
            </a:endParaRPr>
          </a:p>
        </p:txBody>
      </p:sp>
      <p:sp>
        <p:nvSpPr>
          <p:cNvPr id="2" name="TextBox 1"/>
          <p:cNvSpPr txBox="1"/>
          <p:nvPr/>
        </p:nvSpPr>
        <p:spPr>
          <a:xfrm>
            <a:off x="5452064" y="1269736"/>
            <a:ext cx="2638607" cy="369332"/>
          </a:xfrm>
          <a:prstGeom prst="rect">
            <a:avLst/>
          </a:prstGeom>
          <a:noFill/>
          <a:ln>
            <a:solidFill>
              <a:srgbClr val="FF0000"/>
            </a:solidFill>
          </a:ln>
        </p:spPr>
        <p:txBody>
          <a:bodyPr wrap="none" rtlCol="0">
            <a:spAutoFit/>
          </a:bodyPr>
          <a:lstStyle/>
          <a:p>
            <a:r>
              <a:rPr lang="en-US" dirty="0" smtClean="0">
                <a:solidFill>
                  <a:srgbClr val="FF0000"/>
                </a:solidFill>
              </a:rPr>
              <a:t>US  2013 DR &gt; 28,000 MW</a:t>
            </a:r>
            <a:endParaRPr lang="en-US" dirty="0">
              <a:solidFill>
                <a:srgbClr val="FF0000"/>
              </a:solidFill>
            </a:endParaRPr>
          </a:p>
        </p:txBody>
      </p:sp>
    </p:spTree>
    <p:extLst>
      <p:ext uri="{BB962C8B-B14F-4D97-AF65-F5344CB8AC3E}">
        <p14:creationId xmlns:p14="http://schemas.microsoft.com/office/powerpoint/2010/main" val="9922770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4"/>
          </p:nvPr>
        </p:nvSpPr>
        <p:spPr/>
        <p:txBody>
          <a:bodyPr/>
          <a:lstStyle/>
          <a:p>
            <a:r>
              <a:rPr lang="en-US" dirty="0" smtClean="0"/>
              <a:t>  </a:t>
            </a:r>
            <a:r>
              <a:rPr lang="en-US" dirty="0" err="1" smtClean="0"/>
              <a:t>www.eqlenergy.com</a:t>
            </a:r>
            <a:r>
              <a:rPr lang="en-US" dirty="0" smtClean="0"/>
              <a:t> / </a:t>
            </a:r>
            <a:fld id="{12D45922-CEAC-774E-9A6F-E70651D4482F}" type="slidenum">
              <a:rPr lang="en-US" smtClean="0"/>
              <a:pPr/>
              <a:t>3</a:t>
            </a:fld>
            <a:endParaRPr lang="en-US" dirty="0"/>
          </a:p>
        </p:txBody>
      </p:sp>
      <p:sp>
        <p:nvSpPr>
          <p:cNvPr id="17" name="Title 1"/>
          <p:cNvSpPr txBox="1">
            <a:spLocks/>
          </p:cNvSpPr>
          <p:nvPr/>
        </p:nvSpPr>
        <p:spPr>
          <a:xfrm>
            <a:off x="374851" y="361188"/>
            <a:ext cx="6347682" cy="79113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000" dirty="0" smtClean="0"/>
              <a:t>DER Spend in the PNW </a:t>
            </a:r>
            <a:endParaRPr lang="en-US" sz="3000" dirty="0" smtClean="0"/>
          </a:p>
          <a:p>
            <a:pPr algn="l"/>
            <a:endParaRPr lang="en-US" sz="3000" dirty="0"/>
          </a:p>
        </p:txBody>
      </p:sp>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charset="0"/>
              </a:rPr>
              <a:t>2022 WECC (MW)1</a:t>
            </a:r>
          </a:p>
        </p:txBody>
      </p:sp>
      <p:graphicFrame>
        <p:nvGraphicFramePr>
          <p:cNvPr id="7" name="Table 6"/>
          <p:cNvGraphicFramePr>
            <a:graphicFrameLocks noGrp="1"/>
          </p:cNvGraphicFramePr>
          <p:nvPr>
            <p:extLst>
              <p:ext uri="{D42A27DB-BD31-4B8C-83A1-F6EECF244321}">
                <p14:modId xmlns:p14="http://schemas.microsoft.com/office/powerpoint/2010/main" val="141048090"/>
              </p:ext>
            </p:extLst>
          </p:nvPr>
        </p:nvGraphicFramePr>
        <p:xfrm>
          <a:off x="592667" y="1254769"/>
          <a:ext cx="7806266" cy="4553368"/>
        </p:xfrm>
        <a:graphic>
          <a:graphicData uri="http://schemas.openxmlformats.org/drawingml/2006/table">
            <a:tbl>
              <a:tblPr/>
              <a:tblGrid>
                <a:gridCol w="1715012"/>
                <a:gridCol w="960999"/>
                <a:gridCol w="975784"/>
                <a:gridCol w="4154471"/>
              </a:tblGrid>
              <a:tr h="662012">
                <a:tc>
                  <a:txBody>
                    <a:bodyPr/>
                    <a:lstStyle/>
                    <a:p>
                      <a:pPr algn="ctr" fontAlgn="ctr"/>
                      <a:r>
                        <a:rPr lang="en-US" sz="1400" b="1" i="0" u="none" strike="noStrike" dirty="0" smtClean="0">
                          <a:solidFill>
                            <a:srgbClr val="000000"/>
                          </a:solidFill>
                          <a:effectLst/>
                          <a:latin typeface="Helvetica"/>
                        </a:rPr>
                        <a:t>Distributed </a:t>
                      </a:r>
                      <a:r>
                        <a:rPr lang="en-US" sz="1400" b="1" i="0" u="none" strike="noStrike" dirty="0">
                          <a:solidFill>
                            <a:srgbClr val="000000"/>
                          </a:solidFill>
                          <a:effectLst/>
                          <a:latin typeface="Helvetica"/>
                        </a:rPr>
                        <a:t>Resource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400" b="1" i="0" u="none" strike="noStrike">
                          <a:solidFill>
                            <a:srgbClr val="000000"/>
                          </a:solidFill>
                          <a:effectLst/>
                          <a:latin typeface="Helvetica"/>
                        </a:rPr>
                        <a:t>2021 Forecast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400" b="1" i="0" u="none" strike="noStrike">
                          <a:solidFill>
                            <a:srgbClr val="000000"/>
                          </a:solidFill>
                          <a:effectLst/>
                          <a:latin typeface="Helvetica"/>
                        </a:rPr>
                        <a:t>5 yr Budget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400" b="1" i="0" u="none" strike="noStrike">
                          <a:solidFill>
                            <a:srgbClr val="000000"/>
                          </a:solidFill>
                          <a:effectLst/>
                          <a:latin typeface="Helvetica"/>
                        </a:rPr>
                        <a:t>Sources and Assumptions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r>
              <a:tr h="408889">
                <a:tc>
                  <a:txBody>
                    <a:bodyPr/>
                    <a:lstStyle/>
                    <a:p>
                      <a:pPr algn="ctr" fontAlgn="ctr"/>
                      <a:r>
                        <a:rPr lang="sk-SK" sz="1400" b="1" i="0" u="none" strike="noStrike">
                          <a:solidFill>
                            <a:srgbClr val="000000"/>
                          </a:solidFill>
                          <a:effectLst/>
                          <a:latin typeface="Helvetica"/>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400" b="1" i="0" u="none" strike="noStrike">
                          <a:solidFill>
                            <a:srgbClr val="000000"/>
                          </a:solidFill>
                          <a:effectLst/>
                          <a:latin typeface="Helvetica"/>
                        </a:rPr>
                        <a:t>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400" b="1" i="0" u="none" strike="noStrike">
                          <a:solidFill>
                            <a:srgbClr val="000000"/>
                          </a:solidFill>
                          <a:effectLst/>
                          <a:latin typeface="Helvetica"/>
                        </a:rPr>
                        <a:t>$MM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sk-SK" sz="1400" b="1" i="0" u="none" strike="noStrike">
                          <a:solidFill>
                            <a:srgbClr val="000000"/>
                          </a:solidFill>
                          <a:effectLst/>
                          <a:latin typeface="Helvetica"/>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r>
              <a:tr h="350477">
                <a:tc>
                  <a:txBody>
                    <a:bodyPr/>
                    <a:lstStyle/>
                    <a:p>
                      <a:pPr algn="l" fontAlgn="b"/>
                      <a:r>
                        <a:rPr lang="en-US" sz="1400" b="0" i="0" u="none" strike="noStrike">
                          <a:solidFill>
                            <a:srgbClr val="000000"/>
                          </a:solidFill>
                          <a:effectLst/>
                          <a:latin typeface="Helvetica"/>
                        </a:rPr>
                        <a:t>DR Reliability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145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$45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NPCC, utility IRPs, WIEB study, $100/kW-yr</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657">
                <a:tc>
                  <a:txBody>
                    <a:bodyPr/>
                    <a:lstStyle/>
                    <a:p>
                      <a:pPr algn="l" fontAlgn="b"/>
                      <a:r>
                        <a:rPr lang="en-US" sz="1400" b="0" i="0" u="none" strike="noStrike">
                          <a:solidFill>
                            <a:srgbClr val="000000"/>
                          </a:solidFill>
                          <a:effectLst/>
                          <a:latin typeface="Helvetica"/>
                        </a:rPr>
                        <a:t>DR Peak Reduction</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1,000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$195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NPCC early target, &lt;4% peak, summer (500) and winter (500), $60/kW-yr</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4471">
                <a:tc>
                  <a:txBody>
                    <a:bodyPr/>
                    <a:lstStyle/>
                    <a:p>
                      <a:pPr algn="l" fontAlgn="b"/>
                      <a:r>
                        <a:rPr lang="en-US" sz="1400" b="0" i="0" u="none" strike="noStrike">
                          <a:solidFill>
                            <a:srgbClr val="000000"/>
                          </a:solidFill>
                          <a:effectLst/>
                          <a:latin typeface="Helvetica"/>
                        </a:rPr>
                        <a:t>Distributed Solar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400" b="0" i="0" u="none" strike="noStrike">
                          <a:solidFill>
                            <a:srgbClr val="000000"/>
                          </a:solidFill>
                          <a:effectLst/>
                          <a:latin typeface="Helvetica"/>
                        </a:rPr>
                        <a:t>332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$663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NPCC distributed, 2014 E3 TEPPC DG reference, $2,000/kW</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0" i="0" u="none" strike="noStrike">
                          <a:solidFill>
                            <a:srgbClr val="000000"/>
                          </a:solidFill>
                          <a:effectLst/>
                          <a:latin typeface="Helvetica"/>
                        </a:rPr>
                        <a:t>CHP</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400" b="0" i="0" u="none" strike="noStrike">
                          <a:solidFill>
                            <a:srgbClr val="000000"/>
                          </a:solidFill>
                          <a:effectLst/>
                          <a:latin typeface="Helvetica"/>
                        </a:rPr>
                        <a:t>238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$333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NPCC, 2014 E3 TEPPC DG reference, $1,400/kW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0" i="0" u="none" strike="noStrike">
                          <a:solidFill>
                            <a:srgbClr val="000000"/>
                          </a:solidFill>
                          <a:effectLst/>
                          <a:latin typeface="Helvetica"/>
                        </a:rPr>
                        <a:t>Storage</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55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$176</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WA and OR law, PUC, $1,400/kW</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0" i="0" u="none" strike="noStrike">
                          <a:solidFill>
                            <a:srgbClr val="000000"/>
                          </a:solidFill>
                          <a:effectLst/>
                          <a:latin typeface="Helvetica"/>
                        </a:rPr>
                        <a:t>CVR (aMW)</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33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$29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NPCC aMW estimate by 2021, $0.10/kWh</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0" i="0" u="none" strike="noStrike">
                          <a:solidFill>
                            <a:srgbClr val="000000"/>
                          </a:solidFill>
                          <a:effectLst/>
                          <a:latin typeface="Helvetica"/>
                        </a:rPr>
                        <a:t>DSG (non-spin)</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400" b="0" i="0" u="none" strike="noStrike">
                          <a:solidFill>
                            <a:srgbClr val="000000"/>
                          </a:solidFill>
                          <a:effectLst/>
                          <a:latin typeface="Helvetica"/>
                        </a:rPr>
                        <a:t>210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$231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Helvetica"/>
                        </a:rPr>
                        <a:t>PGE has 100MW today, $200/kW-yr</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1" i="0" u="none" strike="noStrike">
                          <a:solidFill>
                            <a:srgbClr val="000000"/>
                          </a:solidFill>
                          <a:effectLst/>
                          <a:latin typeface="Helvetica"/>
                        </a:rPr>
                        <a:t>DER Total</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s-IS" sz="1400" b="1" i="0" u="none" strike="noStrike">
                          <a:solidFill>
                            <a:srgbClr val="000000"/>
                          </a:solidFill>
                          <a:effectLst/>
                          <a:latin typeface="Helvetica"/>
                        </a:rPr>
                        <a:t>2,013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Helvetica"/>
                        </a:rPr>
                        <a:t>$1,672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sk-SK" sz="1400" b="1" i="0" u="none" strike="noStrike">
                          <a:solidFill>
                            <a:srgbClr val="000000"/>
                          </a:solidFill>
                          <a:effectLst/>
                          <a:latin typeface="Helvetica"/>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77">
                <a:tc>
                  <a:txBody>
                    <a:bodyPr/>
                    <a:lstStyle/>
                    <a:p>
                      <a:pPr algn="l" fontAlgn="b"/>
                      <a:r>
                        <a:rPr lang="en-US" sz="1400" b="0" i="0" u="none" strike="noStrike">
                          <a:solidFill>
                            <a:srgbClr val="000000"/>
                          </a:solidFill>
                          <a:effectLst/>
                          <a:latin typeface="Helvetica"/>
                        </a:rPr>
                        <a:t>EE Total (aMW)</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sk-SK" sz="1400" b="0" i="0" u="none" strike="noStrike">
                          <a:solidFill>
                            <a:srgbClr val="000000"/>
                          </a:solidFill>
                          <a:effectLst/>
                          <a:latin typeface="Helvetica"/>
                        </a:rPr>
                        <a:t> </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Helvetica"/>
                        </a:rPr>
                        <a:t>$2,105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Helvetica"/>
                        </a:rPr>
                        <a:t>Historical spend 2014 budget $421, times 5 years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066997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4"/>
          </p:nvPr>
        </p:nvSpPr>
        <p:spPr/>
        <p:txBody>
          <a:bodyPr/>
          <a:lstStyle/>
          <a:p>
            <a:r>
              <a:rPr lang="en-US" dirty="0" smtClean="0"/>
              <a:t>  </a:t>
            </a:r>
            <a:r>
              <a:rPr lang="en-US" dirty="0" err="1" smtClean="0"/>
              <a:t>www.eqlenergy.com</a:t>
            </a:r>
            <a:r>
              <a:rPr lang="en-US" dirty="0" smtClean="0"/>
              <a:t> / </a:t>
            </a:r>
            <a:fld id="{12D45922-CEAC-774E-9A6F-E70651D4482F}" type="slidenum">
              <a:rPr lang="en-US" smtClean="0"/>
              <a:pPr/>
              <a:t>4</a:t>
            </a:fld>
            <a:endParaRPr lang="en-US" dirty="0"/>
          </a:p>
        </p:txBody>
      </p:sp>
      <p:sp>
        <p:nvSpPr>
          <p:cNvPr id="17" name="Title 1"/>
          <p:cNvSpPr txBox="1">
            <a:spLocks/>
          </p:cNvSpPr>
          <p:nvPr/>
        </p:nvSpPr>
        <p:spPr>
          <a:xfrm>
            <a:off x="501851" y="451901"/>
            <a:ext cx="6398109" cy="79113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000" dirty="0" smtClean="0"/>
              <a:t>Summary of IOU resource plans</a:t>
            </a:r>
            <a:endParaRPr lang="en-US" sz="3000" dirty="0"/>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278977" y="1546149"/>
            <a:ext cx="8594090" cy="2585584"/>
          </a:xfrm>
          <a:prstGeom prst="rect">
            <a:avLst/>
          </a:prstGeom>
          <a:noFill/>
          <a:ln>
            <a:noFill/>
          </a:ln>
        </p:spPr>
      </p:pic>
    </p:spTree>
    <p:extLst>
      <p:ext uri="{BB962C8B-B14F-4D97-AF65-F5344CB8AC3E}">
        <p14:creationId xmlns:p14="http://schemas.microsoft.com/office/powerpoint/2010/main" val="14098228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4"/>
          </p:nvPr>
        </p:nvSpPr>
        <p:spPr/>
        <p:txBody>
          <a:bodyPr/>
          <a:lstStyle/>
          <a:p>
            <a:r>
              <a:rPr lang="en-US" dirty="0" smtClean="0"/>
              <a:t>  </a:t>
            </a:r>
            <a:r>
              <a:rPr lang="en-US" dirty="0" err="1" smtClean="0"/>
              <a:t>www.eqlenergy.com</a:t>
            </a:r>
            <a:r>
              <a:rPr lang="en-US" dirty="0" smtClean="0"/>
              <a:t> / </a:t>
            </a:r>
            <a:fld id="{12D45922-CEAC-774E-9A6F-E70651D4482F}" type="slidenum">
              <a:rPr lang="en-US" smtClean="0"/>
              <a:pPr/>
              <a:t>5</a:t>
            </a:fld>
            <a:endParaRPr lang="en-US" dirty="0"/>
          </a:p>
        </p:txBody>
      </p:sp>
      <p:sp>
        <p:nvSpPr>
          <p:cNvPr id="17" name="Title 1"/>
          <p:cNvSpPr txBox="1">
            <a:spLocks/>
          </p:cNvSpPr>
          <p:nvPr/>
        </p:nvSpPr>
        <p:spPr>
          <a:xfrm>
            <a:off x="501851" y="451901"/>
            <a:ext cx="6398109" cy="79113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000" dirty="0" smtClean="0"/>
              <a:t>Demand Response by Utility</a:t>
            </a:r>
            <a:endParaRPr lang="en-US" sz="3000" dirty="0"/>
          </a:p>
        </p:txBody>
      </p:sp>
      <p:graphicFrame>
        <p:nvGraphicFramePr>
          <p:cNvPr id="3" name="Table 2"/>
          <p:cNvGraphicFramePr>
            <a:graphicFrameLocks noGrp="1"/>
          </p:cNvGraphicFramePr>
          <p:nvPr>
            <p:extLst>
              <p:ext uri="{D42A27DB-BD31-4B8C-83A1-F6EECF244321}">
                <p14:modId xmlns:p14="http://schemas.microsoft.com/office/powerpoint/2010/main" val="1037200978"/>
              </p:ext>
            </p:extLst>
          </p:nvPr>
        </p:nvGraphicFramePr>
        <p:xfrm>
          <a:off x="850900" y="1243031"/>
          <a:ext cx="7442200" cy="4742179"/>
        </p:xfrm>
        <a:graphic>
          <a:graphicData uri="http://schemas.openxmlformats.org/drawingml/2006/table">
            <a:tbl>
              <a:tblPr/>
              <a:tblGrid>
                <a:gridCol w="1892300"/>
                <a:gridCol w="825500"/>
                <a:gridCol w="825500"/>
                <a:gridCol w="825500"/>
                <a:gridCol w="673100"/>
                <a:gridCol w="673100"/>
                <a:gridCol w="673100"/>
                <a:gridCol w="1054100"/>
              </a:tblGrid>
              <a:tr h="241300">
                <a:tc>
                  <a:txBody>
                    <a:bodyPr/>
                    <a:lstStyle/>
                    <a:p>
                      <a:pPr algn="l" fontAlgn="ctr"/>
                      <a:r>
                        <a:rPr lang="sk-SK" sz="1200" b="0" i="0" u="none" strike="noStrike" dirty="0">
                          <a:solidFill>
                            <a:srgbClr val="FFFFFF"/>
                          </a:solidFill>
                          <a:effectLst/>
                          <a:latin typeface="Arial"/>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gridSpan="3">
                  <a:txBody>
                    <a:bodyPr/>
                    <a:lstStyle/>
                    <a:p>
                      <a:pPr algn="ctr" fontAlgn="ctr"/>
                      <a:r>
                        <a:rPr lang="en-US" sz="1200" b="0" i="0" u="none" strike="noStrike">
                          <a:solidFill>
                            <a:srgbClr val="FFFFFF"/>
                          </a:solidFill>
                          <a:effectLst/>
                          <a:latin typeface="Arial"/>
                        </a:rPr>
                        <a:t>2021 System Load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c hMerge="1">
                  <a:txBody>
                    <a:bodyPr/>
                    <a:lstStyle/>
                    <a:p>
                      <a:endParaRPr lang="en-US"/>
                    </a:p>
                  </a:txBody>
                  <a:tcPr/>
                </a:tc>
                <a:tc gridSpan="4">
                  <a:txBody>
                    <a:bodyPr/>
                    <a:lstStyle/>
                    <a:p>
                      <a:pPr algn="ctr" fontAlgn="ctr"/>
                      <a:r>
                        <a:rPr lang="en-US" sz="1200" b="0" i="0" u="none" strike="noStrike">
                          <a:solidFill>
                            <a:srgbClr val="FFFFFF"/>
                          </a:solidFill>
                          <a:effectLst/>
                          <a:latin typeface="Arial"/>
                        </a:rPr>
                        <a:t>Demand Response (MW)</a:t>
                      </a:r>
                    </a:p>
                  </a:txBody>
                  <a:tcPr marL="12700" marR="12700" marT="1270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BB5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660400">
                <a:tc>
                  <a:txBody>
                    <a:bodyPr/>
                    <a:lstStyle/>
                    <a:p>
                      <a:pPr algn="ctr" fontAlgn="ctr"/>
                      <a:r>
                        <a:rPr lang="en-US" sz="1200" b="0" i="0" u="none" strike="noStrike" dirty="0">
                          <a:solidFill>
                            <a:srgbClr val="FFFFFF"/>
                          </a:solidFill>
                          <a:effectLst/>
                          <a:latin typeface="Arial"/>
                        </a:rPr>
                        <a:t>Utility</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9BBB59"/>
                    </a:solidFill>
                  </a:tcPr>
                </a:tc>
                <a:tc>
                  <a:txBody>
                    <a:bodyPr/>
                    <a:lstStyle/>
                    <a:p>
                      <a:pPr algn="ctr" fontAlgn="ctr"/>
                      <a:r>
                        <a:rPr lang="en-US" sz="1200" b="0" i="0" u="none" strike="noStrike" dirty="0">
                          <a:solidFill>
                            <a:srgbClr val="FFFFFF"/>
                          </a:solidFill>
                          <a:effectLst/>
                          <a:latin typeface="Arial"/>
                        </a:rPr>
                        <a:t>Midrange Peak Load (MW)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Energy (GWh)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 PNW Capacity</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2015 Existing (summer)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 IRPs (summer and winter)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2021Target (Summer and Winter)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c>
                  <a:txBody>
                    <a:bodyPr/>
                    <a:lstStyle/>
                    <a:p>
                      <a:pPr algn="ctr" fontAlgn="ctr"/>
                      <a:r>
                        <a:rPr lang="en-US" sz="1200" b="0" i="0" u="none" strike="noStrike">
                          <a:solidFill>
                            <a:srgbClr val="FFFFFF"/>
                          </a:solidFill>
                          <a:effectLst/>
                          <a:latin typeface="Arial"/>
                        </a:rPr>
                        <a:t>5 yr Target Budget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9BBB59"/>
                    </a:solidFill>
                  </a:tcPr>
                </a:tc>
              </a:tr>
              <a:tr h="165100">
                <a:tc>
                  <a:txBody>
                    <a:bodyPr/>
                    <a:lstStyle/>
                    <a:p>
                      <a:pPr algn="l" fontAlgn="ctr"/>
                      <a:r>
                        <a:rPr lang="sk-SK" sz="1200" b="0" i="0" u="none" strike="noStrike">
                          <a:solidFill>
                            <a:srgbClr val="FFFFFF"/>
                          </a:solidFill>
                          <a:effectLst/>
                          <a:latin typeface="Arial"/>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a:solidFill>
                            <a:srgbClr val="FFFFFF"/>
                          </a:solidFill>
                          <a:effectLst/>
                          <a:latin typeface="Arial"/>
                        </a:rPr>
                        <a:t>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a:solidFill>
                            <a:srgbClr val="FFFFFF"/>
                          </a:solidFill>
                          <a:effectLst/>
                          <a:latin typeface="Arial"/>
                        </a:rPr>
                        <a:t>GWh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a:solidFill>
                            <a:srgbClr val="FFFFFF"/>
                          </a:solidFill>
                          <a:effectLst/>
                          <a:latin typeface="Arial"/>
                        </a:rPr>
                        <a: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dirty="0">
                          <a:solidFill>
                            <a:srgbClr val="FFFFFF"/>
                          </a:solidFill>
                          <a:effectLst/>
                          <a:latin typeface="Arial"/>
                        </a:rPr>
                        <a:t>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dirty="0">
                          <a:solidFill>
                            <a:srgbClr val="FFFFFF"/>
                          </a:solidFill>
                          <a:effectLst/>
                          <a:latin typeface="Arial"/>
                        </a:rPr>
                        <a:t>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a:solidFill>
                            <a:srgbClr val="FFFFFF"/>
                          </a:solidFill>
                          <a:effectLst/>
                          <a:latin typeface="Arial"/>
                        </a:rPr>
                        <a:t>MW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9BBB59"/>
                    </a:solidFill>
                  </a:tcPr>
                </a:tc>
                <a:tc>
                  <a:txBody>
                    <a:bodyPr/>
                    <a:lstStyle/>
                    <a:p>
                      <a:pPr algn="ctr" fontAlgn="ctr"/>
                      <a:r>
                        <a:rPr lang="en-US" sz="1200" b="0" i="0" u="none" strike="noStrike" dirty="0">
                          <a:solidFill>
                            <a:srgbClr val="FFFFFF"/>
                          </a:solidFill>
                          <a:effectLst/>
                          <a:latin typeface="Arial"/>
                        </a:rPr>
                        <a:t>$MM</a:t>
                      </a:r>
                    </a:p>
                  </a:txBody>
                  <a:tcPr marL="12700" marR="12700" marT="12700" marB="0" anchor="ctr">
                    <a:lnL w="6350" cap="flat" cmpd="sng" algn="ctr">
                      <a:solidFill>
                        <a:srgbClr val="000000"/>
                      </a:solidFill>
                      <a:prstDash val="solid"/>
                      <a:round/>
                      <a:headEnd type="none" w="med" len="med"/>
                      <a:tailEnd type="none" w="med" len="med"/>
                    </a:lnL>
                    <a:lnR>
                      <a:noFill/>
                    </a:lnR>
                    <a:lnT>
                      <a:noFill/>
                    </a:lnT>
                    <a:lnB>
                      <a:noFill/>
                    </a:lnB>
                    <a:solidFill>
                      <a:srgbClr val="9BBB59"/>
                    </a:solidFill>
                  </a:tcPr>
                </a:tc>
              </a:tr>
              <a:tr h="165100">
                <a:tc>
                  <a:txBody>
                    <a:bodyPr/>
                    <a:lstStyle/>
                    <a:p>
                      <a:pPr algn="l" fontAlgn="ctr"/>
                      <a:r>
                        <a:rPr lang="en-US" sz="1400" b="0" i="0" u="none" strike="noStrike">
                          <a:solidFill>
                            <a:srgbClr val="000000"/>
                          </a:solidFill>
                          <a:effectLst/>
                          <a:latin typeface="Arial"/>
                        </a:rPr>
                        <a:t>Avista</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2,720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14,673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Arial"/>
                        </a:rPr>
                        <a:t>7%</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mbria"/>
                        </a:rPr>
                        <a:t>54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mbria"/>
                        </a:rPr>
                        <a:t>$11.4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Bonneville Power Administration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10,463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53,972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Arial"/>
                        </a:rPr>
                        <a:t>28%</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400" b="0" i="0" u="none" strike="noStrike">
                          <a:solidFill>
                            <a:srgbClr val="000000"/>
                          </a:solidFill>
                          <a:effectLst/>
                          <a:latin typeface="Cambria"/>
                        </a:rPr>
                        <a:t>?</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209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$43.9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Chelan Co PUD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722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4,056</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14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$3.0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Douglas Co PUD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424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1,975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Arial"/>
                        </a:rPr>
                        <a:t>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$1.8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Grant Co PUD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1400" b="0" i="0" u="none" strike="noStrike">
                          <a:solidFill>
                            <a:srgbClr val="000000"/>
                          </a:solidFill>
                          <a:effectLst/>
                          <a:latin typeface="Arial"/>
                        </a:rPr>
                        <a:t>858</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uk-UA" sz="1400" b="0" i="0" u="none" strike="noStrike">
                          <a:solidFill>
                            <a:srgbClr val="000000"/>
                          </a:solidFill>
                          <a:effectLst/>
                          <a:latin typeface="Arial"/>
                        </a:rPr>
                        <a:t>5,177</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17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$3.6</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Portland Gen Electric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4,220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23,463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1400" b="0" i="0" u="none" strike="noStrike">
                          <a:solidFill>
                            <a:srgbClr val="000000"/>
                          </a:solidFill>
                          <a:effectLst/>
                          <a:latin typeface="Arial"/>
                        </a:rPr>
                        <a: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ru-RU" sz="1400" b="0" i="0" u="none" strike="noStrike">
                          <a:solidFill>
                            <a:srgbClr val="000000"/>
                          </a:solidFill>
                          <a:effectLst/>
                          <a:latin typeface="Cambria"/>
                        </a:rPr>
                        <a:t>?</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84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$17.7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Idaho Power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uk-UA" sz="1400" b="0" i="0" u="none" strike="noStrike">
                          <a:solidFill>
                            <a:srgbClr val="000000"/>
                          </a:solidFill>
                          <a:effectLst/>
                          <a:latin typeface="Arial"/>
                        </a:rPr>
                        <a:t>4,159</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16,605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378</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378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378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$79.4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Northwestern (MT)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a:rPr>
                        <a:t>1,833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a:rPr>
                        <a:t>11,390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400" b="0" i="0" u="none" strike="noStrike">
                          <a:solidFill>
                            <a:srgbClr val="000000"/>
                          </a:solidFill>
                          <a:effectLst/>
                          <a:latin typeface="Arial"/>
                        </a:rPr>
                        <a:t>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dirty="0">
                          <a:solidFill>
                            <a:srgbClr val="000000"/>
                          </a:solidFill>
                          <a:effectLst/>
                          <a:latin typeface="Cambria"/>
                        </a:rPr>
                        <a:t>37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$7.7</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PacifiCorp PNW</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4266</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22,914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162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162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162</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$34.0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Puget Sound Energy</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5,322</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26,485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400" b="0" i="0" u="none" strike="noStrike">
                          <a:solidFill>
                            <a:srgbClr val="000000"/>
                          </a:solidFill>
                          <a:effectLst/>
                          <a:latin typeface="Arial"/>
                        </a:rPr>
                        <a:t>14%</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400" b="0" i="0" u="none" strike="noStrike">
                          <a:solidFill>
                            <a:srgbClr val="000000"/>
                          </a:solidFill>
                          <a:effectLst/>
                          <a:latin typeface="Cambria"/>
                        </a:rPr>
                        <a:t>121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400" b="0" i="0" u="none" strike="noStrike">
                          <a:solidFill>
                            <a:srgbClr val="000000"/>
                          </a:solidFill>
                          <a:effectLst/>
                          <a:latin typeface="Cambria"/>
                        </a:rPr>
                        <a:t>121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$25.4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Seattle City Light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1,909</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fi-FI" sz="1400" b="0" i="0" u="none" strike="noStrike">
                          <a:solidFill>
                            <a:srgbClr val="000000"/>
                          </a:solidFill>
                          <a:effectLst/>
                          <a:latin typeface="Arial"/>
                        </a:rPr>
                        <a:t>10,751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400" b="0" i="0" u="none" strike="noStrike">
                          <a:solidFill>
                            <a:srgbClr val="000000"/>
                          </a:solidFill>
                          <a:effectLst/>
                          <a:latin typeface="Arial"/>
                        </a:rPr>
                        <a:t>5%</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38</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$8.0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Tacoma Power</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1,040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s-IS" sz="1400" b="0" i="0" u="none" strike="noStrike">
                          <a:solidFill>
                            <a:srgbClr val="000000"/>
                          </a:solidFill>
                          <a:effectLst/>
                          <a:latin typeface="Arial"/>
                        </a:rPr>
                        <a:t>5,480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pt-BR" sz="1400" b="0" i="0" u="none" strike="noStrike">
                          <a:solidFill>
                            <a:srgbClr val="000000"/>
                          </a:solidFill>
                          <a:effectLst/>
                          <a:latin typeface="Arial"/>
                        </a:rPr>
                        <a:t>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Arial"/>
                        </a:rPr>
                        <a:t>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400" b="0" i="0" u="none" strike="noStrike">
                          <a:solidFill>
                            <a:srgbClr val="000000"/>
                          </a:solidFill>
                          <a:effectLst/>
                          <a:latin typeface="Cambria"/>
                        </a:rPr>
                        <a:t>21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$4.4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ctr"/>
                      <a:r>
                        <a:rPr lang="en-US" sz="1400" b="0" i="0" u="none" strike="noStrike">
                          <a:solidFill>
                            <a:srgbClr val="000000"/>
                          </a:solidFill>
                          <a:effectLst/>
                          <a:latin typeface="Arial"/>
                        </a:rPr>
                        <a:t>Pacific Northwest</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mbria"/>
                        </a:rPr>
                        <a:t>37,936</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mbria"/>
                        </a:rPr>
                        <a:t>196,941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100%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mbria"/>
                        </a:rPr>
                        <a:t>540</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1400" b="0" i="0" u="none" strike="noStrike">
                          <a:solidFill>
                            <a:srgbClr val="000000"/>
                          </a:solidFill>
                          <a:effectLst/>
                          <a:latin typeface="Cambria"/>
                        </a:rPr>
                        <a:t>661</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mbria"/>
                        </a:rPr>
                        <a:t>1,145</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mbria"/>
                        </a:rPr>
                        <a:t>$240.4</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a:txBody>
                    <a:bodyPr/>
                    <a:lstStyle/>
                    <a:p>
                      <a:pPr algn="l" fontAlgn="b"/>
                      <a:endParaRPr lang="en-US" sz="1400" b="0" i="0" u="none" strike="noStrike">
                        <a:solidFill>
                          <a:srgbClr val="000000"/>
                        </a:solidFill>
                        <a:effectLst/>
                        <a:latin typeface="Cambria"/>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r>
                        <a:rPr lang="en-US" sz="1400" b="0" i="0" u="none" strike="noStrike">
                          <a:solidFill>
                            <a:srgbClr val="000000"/>
                          </a:solidFill>
                          <a:effectLst/>
                          <a:latin typeface="Cambria"/>
                        </a:rPr>
                        <a:t>Energy Efficiency</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endParaRPr lang="en-US" sz="1400" b="0" i="0" u="none" strike="noStrike">
                        <a:solidFill>
                          <a:srgbClr val="000000"/>
                        </a:solidFill>
                        <a:effectLst/>
                        <a:latin typeface="Cambria"/>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mbria"/>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mbria"/>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mbria"/>
                      </a:endParaRP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1" i="0" u="none" strike="noStrike" dirty="0">
                          <a:solidFill>
                            <a:srgbClr val="000000"/>
                          </a:solidFill>
                          <a:effectLst/>
                          <a:latin typeface="Cambria"/>
                        </a:rPr>
                        <a:t>$2,105.0</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932801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4294967295"/>
          </p:nvPr>
        </p:nvSpPr>
        <p:spPr>
          <a:xfrm>
            <a:off x="6769100" y="6356350"/>
            <a:ext cx="2133600" cy="365125"/>
          </a:xfrm>
          <a:prstGeom prst="rect">
            <a:avLst/>
          </a:prstGeom>
        </p:spPr>
        <p:txBody>
          <a:bodyPr/>
          <a:lstStyle/>
          <a:p>
            <a:r>
              <a:rPr lang="en-US" dirty="0" smtClean="0"/>
              <a:t>  </a:t>
            </a:r>
            <a:r>
              <a:rPr lang="en-US" sz="1200" dirty="0" smtClean="0">
                <a:hlinkClick r:id="rId3"/>
              </a:rPr>
              <a:t>www.eqlenergy.com</a:t>
            </a:r>
            <a:r>
              <a:rPr lang="en-US" sz="1200" dirty="0" smtClean="0"/>
              <a:t> / 12</a:t>
            </a:r>
            <a:endParaRPr lang="en-US" sz="1200" dirty="0"/>
          </a:p>
        </p:txBody>
      </p:sp>
      <p:sp>
        <p:nvSpPr>
          <p:cNvPr id="17" name="Title 1"/>
          <p:cNvSpPr txBox="1">
            <a:spLocks/>
          </p:cNvSpPr>
          <p:nvPr/>
        </p:nvSpPr>
        <p:spPr>
          <a:xfrm>
            <a:off x="501851" y="451901"/>
            <a:ext cx="6508040" cy="791130"/>
          </a:xfrm>
          <a:prstGeom prst="rect">
            <a:avLst/>
          </a:prstGeom>
        </p:spPr>
        <p:txBody>
          <a:bodyPr vert="horz" lIns="91440" tIns="45720" rIns="91440" bIns="45720" rtlCol="0" anchor="t">
            <a:normAutofit fontScale="92500"/>
          </a:bodyPr>
          <a:lstStyle>
            <a:lvl1pPr algn="ctr" defTabSz="914400" rtl="0" eaLnBrk="1" latinLnBrk="0" hangingPunct="1">
              <a:spcBef>
                <a:spcPct val="0"/>
              </a:spcBef>
              <a:buNone/>
              <a:defRPr sz="4000" kern="1200">
                <a:solidFill>
                  <a:schemeClr val="tx2"/>
                </a:solidFill>
                <a:latin typeface="Helvetica"/>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000" dirty="0" smtClean="0"/>
              <a:t>Integrated Demand Side Management</a:t>
            </a:r>
            <a:endParaRPr 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3466357630"/>
              </p:ext>
            </p:extLst>
          </p:nvPr>
        </p:nvGraphicFramePr>
        <p:xfrm>
          <a:off x="671183" y="1266155"/>
          <a:ext cx="7850516" cy="2999436"/>
        </p:xfrm>
        <a:graphic>
          <a:graphicData uri="http://schemas.openxmlformats.org/drawingml/2006/table">
            <a:tbl>
              <a:tblPr firstRow="1" firstCol="1" lastRow="1" lastCol="1" bandRow="1"/>
              <a:tblGrid>
                <a:gridCol w="1373517"/>
                <a:gridCol w="3530600"/>
                <a:gridCol w="2946399"/>
              </a:tblGrid>
              <a:tr h="590202">
                <a:tc>
                  <a:txBody>
                    <a:bodyPr/>
                    <a:lstStyle/>
                    <a:p>
                      <a:pPr marL="0" marR="0" algn="ctr">
                        <a:spcBef>
                          <a:spcPts val="0"/>
                        </a:spcBef>
                        <a:spcAft>
                          <a:spcPts val="0"/>
                        </a:spcAft>
                      </a:pPr>
                      <a:r>
                        <a:rPr lang="en-US" sz="1800" b="1" dirty="0" smtClean="0">
                          <a:solidFill>
                            <a:schemeClr val="bg1"/>
                          </a:solidFill>
                          <a:effectLst/>
                          <a:latin typeface="Helvetica" charset="0"/>
                          <a:ea typeface="MS Mincho" charset="-128"/>
                          <a:cs typeface="Times New Roman" charset="0"/>
                        </a:rPr>
                        <a:t>Category</a:t>
                      </a:r>
                      <a:endParaRPr lang="en-US" sz="1800" b="1"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spcBef>
                          <a:spcPts val="0"/>
                        </a:spcBef>
                        <a:spcAft>
                          <a:spcPts val="0"/>
                        </a:spcAft>
                      </a:pPr>
                      <a:r>
                        <a:rPr lang="en-US" sz="1800" b="1" dirty="0" smtClean="0">
                          <a:solidFill>
                            <a:schemeClr val="bg1"/>
                          </a:solidFill>
                          <a:effectLst/>
                          <a:latin typeface="Helvetica" charset="0"/>
                          <a:ea typeface="MS Mincho" charset="-128"/>
                          <a:cs typeface="Times New Roman" charset="0"/>
                        </a:rPr>
                        <a:t>Description</a:t>
                      </a:r>
                      <a:endParaRPr lang="en-US" sz="1800" b="1"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marR="0" algn="ctr">
                        <a:spcBef>
                          <a:spcPts val="0"/>
                        </a:spcBef>
                        <a:spcAft>
                          <a:spcPts val="0"/>
                        </a:spcAft>
                      </a:pPr>
                      <a:r>
                        <a:rPr lang="en-US" sz="1800" b="1" dirty="0" smtClean="0">
                          <a:solidFill>
                            <a:schemeClr val="bg1"/>
                          </a:solidFill>
                          <a:effectLst/>
                          <a:latin typeface="Helvetica" charset="0"/>
                          <a:ea typeface="MS Mincho" charset="-128"/>
                          <a:cs typeface="Times New Roman" charset="0"/>
                        </a:rPr>
                        <a:t>Example</a:t>
                      </a:r>
                      <a:endParaRPr lang="en-US" sz="1800" b="1"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590202">
                <a:tc>
                  <a:txBody>
                    <a:bodyPr/>
                    <a:lstStyle/>
                    <a:p>
                      <a:pPr marL="0" marR="0" algn="ctr">
                        <a:spcBef>
                          <a:spcPts val="0"/>
                        </a:spcBef>
                        <a:spcAft>
                          <a:spcPts val="0"/>
                        </a:spcAft>
                      </a:pPr>
                      <a:r>
                        <a:rPr lang="en-US" sz="1400" b="0" dirty="0" smtClean="0">
                          <a:solidFill>
                            <a:schemeClr val="bg1"/>
                          </a:solidFill>
                          <a:effectLst/>
                          <a:latin typeface="Helvetica" charset="0"/>
                          <a:ea typeface="MS Mincho" charset="-128"/>
                          <a:cs typeface="Times New Roman" charset="0"/>
                        </a:rPr>
                        <a:t>Class 1</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dispatchable or scheduled firm capacity (MW)</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baseline="0" dirty="0" smtClean="0">
                          <a:solidFill>
                            <a:schemeClr val="bg1"/>
                          </a:solidFill>
                          <a:effectLst/>
                          <a:latin typeface="Helvetica" charset="0"/>
                          <a:ea typeface="MS Mincho" charset="-128"/>
                          <a:cs typeface="Times New Roman" charset="0"/>
                        </a:rPr>
                        <a:t>Demand Response</a:t>
                      </a:r>
                      <a:r>
                        <a:rPr lang="en-US" sz="1400" b="0" dirty="0" smtClean="0">
                          <a:solidFill>
                            <a:schemeClr val="bg1"/>
                          </a:solidFill>
                          <a:effectLst/>
                          <a:latin typeface="Helvetica" charset="0"/>
                          <a:ea typeface="MS Mincho" charset="-128"/>
                          <a:cs typeface="Times New Roman" charset="0"/>
                        </a:rPr>
                        <a:t>,</a:t>
                      </a:r>
                      <a:r>
                        <a:rPr lang="en-US" sz="1400" b="0" baseline="0" dirty="0" smtClean="0">
                          <a:solidFill>
                            <a:schemeClr val="bg1"/>
                          </a:solidFill>
                          <a:effectLst/>
                          <a:latin typeface="Helvetica" charset="0"/>
                          <a:ea typeface="MS Mincho" charset="-128"/>
                          <a:cs typeface="Times New Roman" charset="0"/>
                        </a:rPr>
                        <a:t> Curtailment, storage, DSG, CVR capacity</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90202">
                <a:tc>
                  <a:txBody>
                    <a:bodyPr/>
                    <a:lstStyle/>
                    <a:p>
                      <a:pPr marL="0" marR="0" algn="ctr">
                        <a:spcBef>
                          <a:spcPts val="0"/>
                        </a:spcBef>
                        <a:spcAft>
                          <a:spcPts val="0"/>
                        </a:spcAft>
                      </a:pPr>
                      <a:r>
                        <a:rPr lang="en-US" sz="1400" b="0" dirty="0" smtClean="0">
                          <a:solidFill>
                            <a:schemeClr val="bg1"/>
                          </a:solidFill>
                          <a:effectLst/>
                          <a:latin typeface="Helvetica" charset="0"/>
                          <a:ea typeface="MS Mincho" charset="-128"/>
                          <a:cs typeface="Times New Roman" charset="0"/>
                        </a:rPr>
                        <a:t>Class</a:t>
                      </a:r>
                      <a:r>
                        <a:rPr lang="en-US" sz="1400" b="0" baseline="0" dirty="0" smtClean="0">
                          <a:solidFill>
                            <a:schemeClr val="bg1"/>
                          </a:solidFill>
                          <a:effectLst/>
                          <a:latin typeface="Helvetica" charset="0"/>
                          <a:ea typeface="MS Mincho" charset="-128"/>
                          <a:cs typeface="Times New Roman" charset="0"/>
                        </a:rPr>
                        <a:t> 2</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non-dispatchable, firm energy (</a:t>
                      </a:r>
                      <a:r>
                        <a:rPr lang="en-US" sz="1400" b="0" dirty="0" err="1" smtClean="0">
                          <a:solidFill>
                            <a:schemeClr val="bg1"/>
                          </a:solidFill>
                          <a:effectLst/>
                          <a:latin typeface="Helvetica" charset="0"/>
                          <a:ea typeface="MS Mincho" charset="-128"/>
                          <a:cs typeface="Times New Roman" charset="0"/>
                        </a:rPr>
                        <a:t>MWh</a:t>
                      </a:r>
                      <a:r>
                        <a:rPr lang="en-US" sz="1400" b="0" dirty="0" smtClean="0">
                          <a:solidFill>
                            <a:schemeClr val="bg1"/>
                          </a:solidFill>
                          <a:effectLst/>
                          <a:latin typeface="Helvetica" charset="0"/>
                          <a:ea typeface="MS Mincho" charset="-128"/>
                          <a:cs typeface="Times New Roman" charset="0"/>
                        </a:rPr>
                        <a:t>) and capacity (MW)</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Energy and Capacity Efficiency, permanent</a:t>
                      </a:r>
                      <a:r>
                        <a:rPr lang="en-US" sz="1400" b="0" baseline="0" dirty="0" smtClean="0">
                          <a:solidFill>
                            <a:schemeClr val="bg1"/>
                          </a:solidFill>
                          <a:effectLst/>
                          <a:latin typeface="Helvetica" charset="0"/>
                          <a:ea typeface="MS Mincho" charset="-128"/>
                          <a:cs typeface="Times New Roman" charset="0"/>
                        </a:rPr>
                        <a:t> load shift, CHP, Solar, CVR energy</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873">
                <a:tc>
                  <a:txBody>
                    <a:bodyPr/>
                    <a:lstStyle/>
                    <a:p>
                      <a:pPr marL="0" marR="0" algn="ctr">
                        <a:spcBef>
                          <a:spcPts val="0"/>
                        </a:spcBef>
                        <a:spcAft>
                          <a:spcPts val="0"/>
                        </a:spcAft>
                      </a:pPr>
                      <a:r>
                        <a:rPr lang="en-US" sz="1400" b="0" dirty="0" smtClean="0">
                          <a:solidFill>
                            <a:schemeClr val="bg1"/>
                          </a:solidFill>
                          <a:effectLst/>
                          <a:latin typeface="Helvetica" charset="0"/>
                          <a:ea typeface="MS Mincho" charset="-128"/>
                          <a:cs typeface="Times New Roman" charset="0"/>
                        </a:rPr>
                        <a:t>Class 3 </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price responsive energy (</a:t>
                      </a:r>
                      <a:r>
                        <a:rPr lang="en-US" sz="1400" b="0" dirty="0" err="1" smtClean="0">
                          <a:solidFill>
                            <a:schemeClr val="bg1"/>
                          </a:solidFill>
                          <a:effectLst/>
                          <a:latin typeface="Helvetica" charset="0"/>
                          <a:ea typeface="MS Mincho" charset="-128"/>
                          <a:cs typeface="Times New Roman" charset="0"/>
                        </a:rPr>
                        <a:t>MWh</a:t>
                      </a:r>
                      <a:r>
                        <a:rPr lang="en-US" sz="1400" b="0" dirty="0" smtClean="0">
                          <a:solidFill>
                            <a:schemeClr val="bg1"/>
                          </a:solidFill>
                          <a:effectLst/>
                          <a:latin typeface="Helvetica" charset="0"/>
                          <a:ea typeface="MS Mincho" charset="-128"/>
                          <a:cs typeface="Times New Roman" charset="0"/>
                        </a:rPr>
                        <a:t>) and capacity (MW)</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TOU, CPP, PTR:</a:t>
                      </a:r>
                      <a:r>
                        <a:rPr lang="en-US" sz="1400" b="0" baseline="0" dirty="0" smtClean="0">
                          <a:solidFill>
                            <a:schemeClr val="bg1"/>
                          </a:solidFill>
                          <a:effectLst/>
                          <a:latin typeface="Helvetica" charset="0"/>
                          <a:ea typeface="MS Mincho" charset="-128"/>
                          <a:cs typeface="Times New Roman" charset="0"/>
                        </a:rPr>
                        <a:t> enabled with technology and double savings</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873">
                <a:tc>
                  <a:txBody>
                    <a:bodyPr/>
                    <a:lstStyle/>
                    <a:p>
                      <a:pPr marL="0" marR="0" algn="ctr">
                        <a:spcBef>
                          <a:spcPts val="0"/>
                        </a:spcBef>
                        <a:spcAft>
                          <a:spcPts val="0"/>
                        </a:spcAft>
                      </a:pPr>
                      <a:r>
                        <a:rPr lang="en-US" sz="1400" b="0" dirty="0" smtClean="0">
                          <a:solidFill>
                            <a:schemeClr val="bg1"/>
                          </a:solidFill>
                          <a:effectLst/>
                          <a:latin typeface="Helvetica" charset="0"/>
                          <a:ea typeface="MS Mincho" charset="-128"/>
                          <a:cs typeface="Times New Roman" charset="0"/>
                        </a:rPr>
                        <a:t>Class 4</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Non-incented energy and capacity through broad market transformation,</a:t>
                      </a:r>
                      <a:r>
                        <a:rPr lang="en-US" sz="1400" b="0" baseline="0" dirty="0" smtClean="0">
                          <a:solidFill>
                            <a:schemeClr val="bg1"/>
                          </a:solidFill>
                          <a:effectLst/>
                          <a:latin typeface="Helvetica" charset="0"/>
                          <a:ea typeface="MS Mincho" charset="-128"/>
                          <a:cs typeface="Times New Roman" charset="0"/>
                        </a:rPr>
                        <a:t> customer </a:t>
                      </a:r>
                      <a:r>
                        <a:rPr lang="en-US" sz="1400" b="0" dirty="0" smtClean="0">
                          <a:solidFill>
                            <a:schemeClr val="bg1"/>
                          </a:solidFill>
                          <a:effectLst/>
                          <a:latin typeface="Helvetica" charset="0"/>
                          <a:ea typeface="MS Mincho" charset="-128"/>
                          <a:cs typeface="Times New Roman" charset="0"/>
                        </a:rPr>
                        <a:t>education and communication</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400" b="0" dirty="0" smtClean="0">
                          <a:solidFill>
                            <a:schemeClr val="bg1"/>
                          </a:solidFill>
                          <a:effectLst/>
                          <a:latin typeface="Helvetica" charset="0"/>
                          <a:ea typeface="MS Mincho" charset="-128"/>
                          <a:cs typeface="Times New Roman" charset="0"/>
                        </a:rPr>
                        <a:t>NEEA, Strategic</a:t>
                      </a:r>
                      <a:r>
                        <a:rPr lang="en-US" sz="1400" b="0" baseline="0" dirty="0" smtClean="0">
                          <a:solidFill>
                            <a:schemeClr val="bg1"/>
                          </a:solidFill>
                          <a:effectLst/>
                          <a:latin typeface="Helvetica" charset="0"/>
                          <a:ea typeface="MS Mincho" charset="-128"/>
                          <a:cs typeface="Times New Roman" charset="0"/>
                        </a:rPr>
                        <a:t> Energy Management, HEM</a:t>
                      </a:r>
                      <a:r>
                        <a:rPr lang="en-US" sz="1400" b="0" dirty="0" smtClean="0">
                          <a:solidFill>
                            <a:schemeClr val="bg1"/>
                          </a:solidFill>
                          <a:effectLst/>
                          <a:latin typeface="Helvetica" charset="0"/>
                          <a:ea typeface="MS Mincho" charset="-128"/>
                          <a:cs typeface="Times New Roman" charset="0"/>
                        </a:rPr>
                        <a:t>, smart thermostats</a:t>
                      </a:r>
                      <a:r>
                        <a:rPr lang="en-US" sz="1400" b="0" baseline="0" dirty="0" smtClean="0">
                          <a:solidFill>
                            <a:schemeClr val="bg1"/>
                          </a:solidFill>
                          <a:effectLst/>
                          <a:latin typeface="Helvetica" charset="0"/>
                          <a:ea typeface="MS Mincho" charset="-128"/>
                          <a:cs typeface="Times New Roman" charset="0"/>
                        </a:rPr>
                        <a:t> and information</a:t>
                      </a:r>
                      <a:endParaRPr lang="en-US" sz="1400" b="0" dirty="0">
                        <a:solidFill>
                          <a:schemeClr val="bg1"/>
                        </a:solidFill>
                        <a:effectLst/>
                        <a:latin typeface="Helvetica" charset="0"/>
                        <a:ea typeface="MS Mincho" charset="-128"/>
                        <a:cs typeface="Times New Roman"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TextBox 3"/>
          <p:cNvSpPr txBox="1"/>
          <p:nvPr/>
        </p:nvSpPr>
        <p:spPr>
          <a:xfrm>
            <a:off x="671183" y="4321303"/>
            <a:ext cx="8231517" cy="1969770"/>
          </a:xfrm>
          <a:prstGeom prst="rect">
            <a:avLst/>
          </a:prstGeom>
          <a:noFill/>
        </p:spPr>
        <p:txBody>
          <a:bodyPr wrap="square" rtlCol="0">
            <a:spAutoFit/>
          </a:bodyPr>
          <a:lstStyle/>
          <a:p>
            <a:r>
              <a:rPr lang="en-US" sz="1600" b="1" u="sng" dirty="0" smtClean="0">
                <a:solidFill>
                  <a:schemeClr val="bg1"/>
                </a:solidFill>
                <a:latin typeface="Helvetica"/>
                <a:cs typeface="Helvetica"/>
              </a:rPr>
              <a:t>Integrated DSM</a:t>
            </a:r>
          </a:p>
          <a:p>
            <a:pPr marL="342900" indent="-342900">
              <a:buFont typeface="+mj-lt"/>
              <a:buAutoNum type="arabicPeriod"/>
            </a:pPr>
            <a:r>
              <a:rPr lang="en-US" sz="1400" dirty="0" smtClean="0">
                <a:solidFill>
                  <a:schemeClr val="bg1"/>
                </a:solidFill>
                <a:latin typeface="Helvetica"/>
                <a:cs typeface="Helvetica"/>
              </a:rPr>
              <a:t>Combine elements and values during planning and procurement</a:t>
            </a:r>
          </a:p>
          <a:p>
            <a:pPr marL="342900" indent="-342900">
              <a:buFont typeface="+mj-lt"/>
              <a:buAutoNum type="arabicPeriod"/>
            </a:pPr>
            <a:r>
              <a:rPr lang="en-US" sz="1400" dirty="0" smtClean="0">
                <a:solidFill>
                  <a:schemeClr val="bg1"/>
                </a:solidFill>
                <a:latin typeface="Helvetica"/>
                <a:cs typeface="Helvetica"/>
              </a:rPr>
              <a:t>Combine Marketing and Customer perspective</a:t>
            </a:r>
          </a:p>
          <a:p>
            <a:pPr marL="342900" indent="-342900">
              <a:buFont typeface="+mj-lt"/>
              <a:buAutoNum type="arabicPeriod"/>
            </a:pPr>
            <a:r>
              <a:rPr lang="en-US" sz="1400" dirty="0" smtClean="0">
                <a:solidFill>
                  <a:schemeClr val="bg1"/>
                </a:solidFill>
                <a:latin typeface="Helvetica"/>
                <a:cs typeface="Helvetica"/>
              </a:rPr>
              <a:t>Distribution Resource Planning </a:t>
            </a:r>
          </a:p>
          <a:p>
            <a:pPr marL="800100" lvl="1" indent="-342900">
              <a:buFont typeface="+mj-lt"/>
              <a:buAutoNum type="arabicPeriod"/>
            </a:pPr>
            <a:r>
              <a:rPr lang="en-US" sz="1200" u="sng" dirty="0" smtClean="0">
                <a:solidFill>
                  <a:schemeClr val="bg1"/>
                </a:solidFill>
                <a:latin typeface="Helvetica"/>
                <a:cs typeface="Helvetica"/>
              </a:rPr>
              <a:t>Details</a:t>
            </a:r>
            <a:r>
              <a:rPr lang="en-US" sz="1200" dirty="0" smtClean="0">
                <a:solidFill>
                  <a:schemeClr val="bg1"/>
                </a:solidFill>
                <a:latin typeface="Helvetica"/>
                <a:cs typeface="Helvetica"/>
              </a:rPr>
              <a:t>  </a:t>
            </a:r>
            <a:r>
              <a:rPr lang="en-US" sz="1200" dirty="0">
                <a:solidFill>
                  <a:schemeClr val="bg1"/>
                </a:solidFill>
                <a:latin typeface="Helvetica"/>
                <a:cs typeface="Helvetica"/>
              </a:rPr>
              <a:t>- season, time of day, duration per day, hours per year, MW amount, response time (day ahead, 10 minutes)</a:t>
            </a:r>
          </a:p>
          <a:p>
            <a:pPr marL="800100" lvl="1" indent="-342900">
              <a:buFont typeface="+mj-lt"/>
              <a:buAutoNum type="arabicPeriod"/>
            </a:pPr>
            <a:r>
              <a:rPr lang="en-US" sz="1200" u="sng" dirty="0" smtClean="0">
                <a:solidFill>
                  <a:schemeClr val="bg1"/>
                </a:solidFill>
                <a:latin typeface="Helvetica"/>
                <a:cs typeface="Helvetica"/>
              </a:rPr>
              <a:t>Capacity </a:t>
            </a:r>
            <a:r>
              <a:rPr lang="en-US" sz="1200" u="sng" dirty="0">
                <a:solidFill>
                  <a:schemeClr val="bg1"/>
                </a:solidFill>
                <a:latin typeface="Helvetica"/>
                <a:cs typeface="Helvetica"/>
              </a:rPr>
              <a:t>type</a:t>
            </a:r>
            <a:r>
              <a:rPr lang="en-US" sz="1200" dirty="0">
                <a:solidFill>
                  <a:schemeClr val="bg1"/>
                </a:solidFill>
                <a:latin typeface="Helvetica"/>
                <a:cs typeface="Helvetica"/>
              </a:rPr>
              <a:t> - system capacity, contingency reserves (20 minute), balancing reserves (</a:t>
            </a:r>
            <a:r>
              <a:rPr lang="en-US" sz="1200" dirty="0" err="1">
                <a:solidFill>
                  <a:schemeClr val="bg1"/>
                </a:solidFill>
                <a:latin typeface="Helvetica"/>
                <a:cs typeface="Helvetica"/>
              </a:rPr>
              <a:t>Inc</a:t>
            </a:r>
            <a:r>
              <a:rPr lang="en-US" sz="1200" dirty="0">
                <a:solidFill>
                  <a:schemeClr val="bg1"/>
                </a:solidFill>
                <a:latin typeface="Helvetica"/>
                <a:cs typeface="Helvetica"/>
              </a:rPr>
              <a:t>/Dec)</a:t>
            </a:r>
          </a:p>
          <a:p>
            <a:pPr marL="800100" lvl="1" indent="-342900">
              <a:buFont typeface="+mj-lt"/>
              <a:buAutoNum type="arabicPeriod"/>
            </a:pPr>
            <a:r>
              <a:rPr lang="en-US" sz="1200" u="sng" dirty="0" smtClean="0">
                <a:solidFill>
                  <a:schemeClr val="bg1"/>
                </a:solidFill>
                <a:latin typeface="Helvetica"/>
                <a:cs typeface="Helvetica"/>
              </a:rPr>
              <a:t>Location </a:t>
            </a:r>
            <a:r>
              <a:rPr lang="en-US" sz="1200" u="sng" dirty="0">
                <a:solidFill>
                  <a:schemeClr val="bg1"/>
                </a:solidFill>
                <a:latin typeface="Helvetica"/>
                <a:cs typeface="Helvetica"/>
              </a:rPr>
              <a:t>and Value </a:t>
            </a:r>
            <a:r>
              <a:rPr lang="en-US" sz="1200" dirty="0" smtClean="0">
                <a:solidFill>
                  <a:schemeClr val="bg1"/>
                </a:solidFill>
                <a:latin typeface="Helvetica"/>
                <a:cs typeface="Helvetica"/>
              </a:rPr>
              <a:t>– When considering load growth and T</a:t>
            </a:r>
            <a:r>
              <a:rPr lang="en-US" sz="1200" dirty="0">
                <a:solidFill>
                  <a:schemeClr val="bg1"/>
                </a:solidFill>
                <a:latin typeface="Helvetica"/>
                <a:cs typeface="Helvetica"/>
              </a:rPr>
              <a:t>&amp;D </a:t>
            </a:r>
            <a:r>
              <a:rPr lang="en-US" sz="1200" dirty="0" smtClean="0">
                <a:solidFill>
                  <a:schemeClr val="bg1"/>
                </a:solidFill>
                <a:latin typeface="Helvetica"/>
                <a:cs typeface="Helvetica"/>
              </a:rPr>
              <a:t>cost/constraints, DSM and DER will have different locational values and opportunities. </a:t>
            </a:r>
            <a:endParaRPr lang="en-US" sz="1200" dirty="0">
              <a:solidFill>
                <a:schemeClr val="bg1"/>
              </a:solidFill>
              <a:latin typeface="Helvetica"/>
              <a:cs typeface="Helvetica"/>
            </a:endParaRPr>
          </a:p>
        </p:txBody>
      </p:sp>
    </p:spTree>
    <p:extLst>
      <p:ext uri="{BB962C8B-B14F-4D97-AF65-F5344CB8AC3E}">
        <p14:creationId xmlns:p14="http://schemas.microsoft.com/office/powerpoint/2010/main" val="30829120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1067" y="247967"/>
            <a:ext cx="6400800" cy="920433"/>
          </a:xfrm>
        </p:spPr>
        <p:txBody>
          <a:bodyPr>
            <a:normAutofit/>
          </a:bodyPr>
          <a:lstStyle/>
          <a:p>
            <a:pPr algn="l"/>
            <a:r>
              <a:rPr lang="en-US" dirty="0" smtClean="0"/>
              <a:t>1300MW Distributed Solar 2021 </a:t>
            </a:r>
          </a:p>
        </p:txBody>
      </p:sp>
      <p:pic>
        <p:nvPicPr>
          <p:cNvPr id="3" name="Picture 2"/>
          <p:cNvPicPr/>
          <p:nvPr/>
        </p:nvPicPr>
        <p:blipFill>
          <a:blip r:embed="rId2"/>
          <a:stretch>
            <a:fillRect/>
          </a:stretch>
        </p:blipFill>
        <p:spPr>
          <a:xfrm>
            <a:off x="702733" y="1187767"/>
            <a:ext cx="7899400" cy="4417166"/>
          </a:xfrm>
          <a:prstGeom prst="rect">
            <a:avLst/>
          </a:prstGeom>
        </p:spPr>
      </p:pic>
      <p:sp>
        <p:nvSpPr>
          <p:cNvPr id="4" name="TextBox 3"/>
          <p:cNvSpPr txBox="1"/>
          <p:nvPr/>
        </p:nvSpPr>
        <p:spPr>
          <a:xfrm>
            <a:off x="835376" y="5530943"/>
            <a:ext cx="7766757" cy="307777"/>
          </a:xfrm>
          <a:prstGeom prst="rect">
            <a:avLst/>
          </a:prstGeom>
          <a:noFill/>
        </p:spPr>
        <p:txBody>
          <a:bodyPr wrap="square" rtlCol="0">
            <a:spAutoFit/>
          </a:bodyPr>
          <a:lstStyle/>
          <a:p>
            <a:r>
              <a:rPr lang="en-US" sz="1400" dirty="0" smtClean="0">
                <a:solidFill>
                  <a:schemeClr val="bg1"/>
                </a:solidFill>
              </a:rPr>
              <a:t>NPCC 7</a:t>
            </a:r>
            <a:r>
              <a:rPr lang="en-US" sz="1400" baseline="30000" dirty="0" smtClean="0">
                <a:solidFill>
                  <a:schemeClr val="bg1"/>
                </a:solidFill>
              </a:rPr>
              <a:t>th</a:t>
            </a:r>
            <a:r>
              <a:rPr lang="en-US" sz="1400" dirty="0" smtClean="0">
                <a:solidFill>
                  <a:schemeClr val="bg1"/>
                </a:solidFill>
              </a:rPr>
              <a:t> Plan forecast</a:t>
            </a:r>
            <a:endParaRPr lang="en-US" sz="1400" dirty="0" smtClean="0">
              <a:solidFill>
                <a:schemeClr val="bg1"/>
              </a:solidFill>
            </a:endParaRPr>
          </a:p>
        </p:txBody>
      </p:sp>
    </p:spTree>
    <p:extLst>
      <p:ext uri="{BB962C8B-B14F-4D97-AF65-F5344CB8AC3E}">
        <p14:creationId xmlns:p14="http://schemas.microsoft.com/office/powerpoint/2010/main" val="32258041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1067" y="247967"/>
            <a:ext cx="6400800" cy="920433"/>
          </a:xfrm>
        </p:spPr>
        <p:txBody>
          <a:bodyPr>
            <a:normAutofit/>
          </a:bodyPr>
          <a:lstStyle/>
          <a:p>
            <a:pPr algn="l"/>
            <a:r>
              <a:rPr lang="en-US" dirty="0" smtClean="0"/>
              <a:t>Regulatory Effort</a:t>
            </a:r>
          </a:p>
        </p:txBody>
      </p:sp>
      <p:sp>
        <p:nvSpPr>
          <p:cNvPr id="5" name="Rectangle 4"/>
          <p:cNvSpPr/>
          <p:nvPr/>
        </p:nvSpPr>
        <p:spPr>
          <a:xfrm>
            <a:off x="829733" y="1331374"/>
            <a:ext cx="7095067" cy="4708981"/>
          </a:xfrm>
          <a:prstGeom prst="rect">
            <a:avLst/>
          </a:prstGeom>
        </p:spPr>
        <p:txBody>
          <a:bodyPr wrap="square">
            <a:spAutoFit/>
          </a:bodyPr>
          <a:lstStyle/>
          <a:p>
            <a:pPr marL="742950" lvl="1" indent="-285750">
              <a:buFont typeface="Arial"/>
              <a:buChar char="•"/>
            </a:pPr>
            <a:r>
              <a:rPr lang="en-US" sz="2000" b="1" dirty="0" smtClean="0">
                <a:solidFill>
                  <a:schemeClr val="bg1"/>
                </a:solidFill>
                <a:latin typeface="Calibri"/>
                <a:cs typeface="Calibri"/>
              </a:rPr>
              <a:t>Oregon</a:t>
            </a:r>
            <a:r>
              <a:rPr lang="en-US" sz="2000" dirty="0" smtClean="0">
                <a:solidFill>
                  <a:schemeClr val="bg1"/>
                </a:solidFill>
                <a:latin typeface="Calibri"/>
                <a:cs typeface="Calibri"/>
              </a:rPr>
              <a:t> - SB1547</a:t>
            </a:r>
            <a:r>
              <a:rPr lang="en-US" sz="2000" dirty="0">
                <a:solidFill>
                  <a:schemeClr val="bg1"/>
                </a:solidFill>
                <a:latin typeface="Calibri"/>
                <a:cs typeface="Calibri"/>
              </a:rPr>
              <a:t>, SB1574, SB2193. State incentives for solar, storage, </a:t>
            </a:r>
            <a:r>
              <a:rPr lang="en-US" sz="2000" dirty="0" smtClean="0">
                <a:solidFill>
                  <a:schemeClr val="bg1"/>
                </a:solidFill>
                <a:latin typeface="Calibri"/>
                <a:cs typeface="Calibri"/>
              </a:rPr>
              <a:t>CHP</a:t>
            </a:r>
          </a:p>
          <a:p>
            <a:pPr lvl="1"/>
            <a:endParaRPr lang="en-US" sz="2000" dirty="0">
              <a:solidFill>
                <a:schemeClr val="bg1"/>
              </a:solidFill>
              <a:latin typeface="Calibri"/>
              <a:cs typeface="Calibri"/>
            </a:endParaRPr>
          </a:p>
          <a:p>
            <a:pPr marL="742950" lvl="1" indent="-285750">
              <a:buFont typeface="Arial"/>
              <a:buChar char="•"/>
            </a:pPr>
            <a:r>
              <a:rPr lang="en-US" sz="2000" b="1" dirty="0" smtClean="0">
                <a:solidFill>
                  <a:schemeClr val="bg1"/>
                </a:solidFill>
                <a:latin typeface="Calibri"/>
                <a:cs typeface="Calibri"/>
              </a:rPr>
              <a:t>OPUC</a:t>
            </a:r>
            <a:r>
              <a:rPr lang="en-US" sz="2000" dirty="0" smtClean="0">
                <a:solidFill>
                  <a:schemeClr val="bg1"/>
                </a:solidFill>
                <a:latin typeface="Calibri"/>
                <a:cs typeface="Calibri"/>
              </a:rPr>
              <a:t> UM1708 (PGE DR pilots), UM1716 (value of solar), UM1751 (storage), Implementation of SB1547, DR </a:t>
            </a:r>
            <a:r>
              <a:rPr lang="en-US" sz="2000" dirty="0">
                <a:solidFill>
                  <a:schemeClr val="bg1"/>
                </a:solidFill>
                <a:latin typeface="Calibri"/>
                <a:cs typeface="Calibri"/>
              </a:rPr>
              <a:t>cost </a:t>
            </a:r>
            <a:r>
              <a:rPr lang="en-US" sz="2000" dirty="0" smtClean="0">
                <a:solidFill>
                  <a:schemeClr val="bg1"/>
                </a:solidFill>
                <a:latin typeface="Calibri"/>
                <a:cs typeface="Calibri"/>
              </a:rPr>
              <a:t>effectiveness</a:t>
            </a:r>
          </a:p>
          <a:p>
            <a:pPr lvl="1"/>
            <a:endParaRPr lang="en-US" sz="2000" dirty="0">
              <a:solidFill>
                <a:schemeClr val="bg1"/>
              </a:solidFill>
              <a:latin typeface="Calibri"/>
              <a:cs typeface="Calibri"/>
            </a:endParaRPr>
          </a:p>
          <a:p>
            <a:pPr marL="742950" lvl="1" indent="-285750">
              <a:buFont typeface="Arial"/>
              <a:buChar char="•"/>
            </a:pPr>
            <a:r>
              <a:rPr lang="en-US" sz="2000" b="1" dirty="0">
                <a:solidFill>
                  <a:schemeClr val="bg1"/>
                </a:solidFill>
                <a:latin typeface="Calibri"/>
                <a:cs typeface="Calibri"/>
              </a:rPr>
              <a:t>WA</a:t>
            </a:r>
            <a:r>
              <a:rPr lang="en-US" sz="2000" dirty="0">
                <a:solidFill>
                  <a:schemeClr val="bg1"/>
                </a:solidFill>
                <a:latin typeface="Calibri"/>
                <a:cs typeface="Calibri"/>
              </a:rPr>
              <a:t> – SB2346, SB6166. State incentives for solar, storage, CHP. Distribution System </a:t>
            </a:r>
            <a:r>
              <a:rPr lang="en-US" sz="2000" dirty="0" smtClean="0">
                <a:solidFill>
                  <a:schemeClr val="bg1"/>
                </a:solidFill>
                <a:latin typeface="Calibri"/>
                <a:cs typeface="Calibri"/>
              </a:rPr>
              <a:t>Collaborative</a:t>
            </a:r>
          </a:p>
          <a:p>
            <a:pPr lvl="1"/>
            <a:endParaRPr lang="en-US" sz="2000" dirty="0">
              <a:solidFill>
                <a:schemeClr val="bg1"/>
              </a:solidFill>
              <a:latin typeface="Calibri"/>
              <a:cs typeface="Calibri"/>
            </a:endParaRPr>
          </a:p>
          <a:p>
            <a:pPr marL="742950" lvl="1" indent="-285750">
              <a:buFont typeface="Arial"/>
              <a:buChar char="•"/>
            </a:pPr>
            <a:r>
              <a:rPr lang="en-US" sz="2000" b="1" dirty="0">
                <a:solidFill>
                  <a:schemeClr val="bg1"/>
                </a:solidFill>
                <a:latin typeface="Calibri"/>
                <a:cs typeface="Calibri"/>
              </a:rPr>
              <a:t>WUTC</a:t>
            </a:r>
            <a:r>
              <a:rPr lang="en-US" sz="2000" dirty="0">
                <a:solidFill>
                  <a:schemeClr val="bg1"/>
                </a:solidFill>
                <a:latin typeface="Calibri"/>
                <a:cs typeface="Calibri"/>
              </a:rPr>
              <a:t> – IRP rulemaking</a:t>
            </a:r>
            <a:r>
              <a:rPr lang="en-US" sz="2000" dirty="0" smtClean="0">
                <a:solidFill>
                  <a:schemeClr val="bg1"/>
                </a:solidFill>
                <a:latin typeface="Calibri"/>
                <a:cs typeface="Calibri"/>
              </a:rPr>
              <a:t>, PSE DR RFP (June 15, 2016), </a:t>
            </a:r>
            <a:r>
              <a:rPr lang="en-US" sz="2000" dirty="0">
                <a:solidFill>
                  <a:schemeClr val="bg1"/>
                </a:solidFill>
                <a:latin typeface="Calibri"/>
                <a:cs typeface="Calibri"/>
              </a:rPr>
              <a:t>net metering, IOU </a:t>
            </a:r>
            <a:r>
              <a:rPr lang="en-US" sz="2000" dirty="0" smtClean="0">
                <a:solidFill>
                  <a:schemeClr val="bg1"/>
                </a:solidFill>
                <a:latin typeface="Calibri"/>
                <a:cs typeface="Calibri"/>
              </a:rPr>
              <a:t>IRPs, WA </a:t>
            </a:r>
            <a:r>
              <a:rPr lang="en-US" sz="2000" dirty="0" err="1" smtClean="0">
                <a:solidFill>
                  <a:schemeClr val="bg1"/>
                </a:solidFill>
                <a:latin typeface="Calibri"/>
                <a:cs typeface="Calibri"/>
              </a:rPr>
              <a:t>DISCo</a:t>
            </a:r>
            <a:endParaRPr lang="en-US" sz="2000" dirty="0" smtClean="0">
              <a:solidFill>
                <a:schemeClr val="bg1"/>
              </a:solidFill>
              <a:latin typeface="Calibri"/>
              <a:cs typeface="Calibri"/>
            </a:endParaRPr>
          </a:p>
          <a:p>
            <a:pPr lvl="1"/>
            <a:endParaRPr lang="en-US" sz="2000" dirty="0">
              <a:solidFill>
                <a:schemeClr val="bg1"/>
              </a:solidFill>
              <a:latin typeface="Calibri"/>
              <a:cs typeface="Calibri"/>
            </a:endParaRPr>
          </a:p>
          <a:p>
            <a:pPr marL="742950" lvl="1" indent="-285750">
              <a:buFont typeface="Arial"/>
              <a:buChar char="•"/>
            </a:pPr>
            <a:r>
              <a:rPr lang="en-US" sz="2000" b="1" dirty="0">
                <a:solidFill>
                  <a:schemeClr val="bg1"/>
                </a:solidFill>
                <a:latin typeface="Calibri"/>
                <a:cs typeface="Calibri"/>
              </a:rPr>
              <a:t>Montana/Idaho </a:t>
            </a:r>
            <a:r>
              <a:rPr lang="en-US" sz="2000" dirty="0">
                <a:solidFill>
                  <a:schemeClr val="bg1"/>
                </a:solidFill>
                <a:latin typeface="Calibri"/>
                <a:cs typeface="Calibri"/>
              </a:rPr>
              <a:t>– Utility IRPs avoid DERs and target NEM repeal</a:t>
            </a:r>
          </a:p>
        </p:txBody>
      </p:sp>
    </p:spTree>
    <p:extLst>
      <p:ext uri="{BB962C8B-B14F-4D97-AF65-F5344CB8AC3E}">
        <p14:creationId xmlns:p14="http://schemas.microsoft.com/office/powerpoint/2010/main" val="21665211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1067" y="247967"/>
            <a:ext cx="6400800" cy="920433"/>
          </a:xfrm>
        </p:spPr>
        <p:txBody>
          <a:bodyPr>
            <a:normAutofit/>
          </a:bodyPr>
          <a:lstStyle/>
          <a:p>
            <a:pPr algn="l"/>
            <a:r>
              <a:rPr lang="en-US" dirty="0" smtClean="0"/>
              <a:t>Oregon SB 1547</a:t>
            </a:r>
            <a:endParaRPr lang="en-US" dirty="0" smtClean="0"/>
          </a:p>
        </p:txBody>
      </p:sp>
      <p:pic>
        <p:nvPicPr>
          <p:cNvPr id="6" name="Picture 5" descr="SB 1547Implementation Plan Timeline V4.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3619"/>
            <a:ext cx="9144000" cy="5551714"/>
          </a:xfrm>
          <a:prstGeom prst="rect">
            <a:avLst/>
          </a:prstGeom>
        </p:spPr>
      </p:pic>
    </p:spTree>
    <p:extLst>
      <p:ext uri="{BB962C8B-B14F-4D97-AF65-F5344CB8AC3E}">
        <p14:creationId xmlns:p14="http://schemas.microsoft.com/office/powerpoint/2010/main" val="37189469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QL @ PLMA">
  <a:themeElements>
    <a:clrScheme name="Custom 1">
      <a:dk1>
        <a:sysClr val="windowText" lastClr="000000"/>
      </a:dk1>
      <a:lt1>
        <a:sysClr val="window" lastClr="FFFFFF"/>
      </a:lt1>
      <a:dk2>
        <a:srgbClr val="26251B"/>
      </a:dk2>
      <a:lt2>
        <a:srgbClr val="8AC02E"/>
      </a:lt2>
      <a:accent1>
        <a:srgbClr val="AEF23B"/>
      </a:accent1>
      <a:accent2>
        <a:srgbClr val="676449"/>
      </a:accent2>
      <a:accent3>
        <a:srgbClr val="FF6700"/>
      </a:accent3>
      <a:accent4>
        <a:srgbClr val="909465"/>
      </a:accent4>
      <a:accent5>
        <a:srgbClr val="956B43"/>
      </a:accent5>
      <a:accent6>
        <a:srgbClr val="FEA022"/>
      </a:accent6>
      <a:hlink>
        <a:srgbClr val="1945E6"/>
      </a:hlink>
      <a:folHlink>
        <a:srgbClr val="2E1DFF"/>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eql.thmx</Template>
  <TotalTime>25468</TotalTime>
  <Words>1715</Words>
  <Application>Microsoft Macintosh PowerPoint</Application>
  <PresentationFormat>On-screen Show (4:3)</PresentationFormat>
  <Paragraphs>386</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EQL @ PLMA</vt:lpstr>
      <vt:lpstr>DER Opportunities in the Pacific Northwest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and Discussion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Ken Nichols</dc:creator>
  <cp:keywords/>
  <dc:description/>
  <cp:lastModifiedBy>Ken Nichols</cp:lastModifiedBy>
  <cp:revision>413</cp:revision>
  <dcterms:created xsi:type="dcterms:W3CDTF">2012-05-17T19:16:06Z</dcterms:created>
  <dcterms:modified xsi:type="dcterms:W3CDTF">2016-05-06T01:16:35Z</dcterms:modified>
  <cp:category/>
</cp:coreProperties>
</file>